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 TargetMode="Externa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loud.r-project.org"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posit.co/download/rstudio-desktop/#download" TargetMode="External"/><Relationship Id="rId3"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forwindows.org" TargetMode="Externa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rlbaker5@gmail.com" TargetMode="External"/><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your@mail.com" TargetMode="External"/><Relationship Id="rId3" Type="http://schemas.openxmlformats.org/officeDocument/2006/relationships/image" Target="../media/image3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nationalparkservice.github.io/NPSdataverse/" TargetMode="External"/><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itHub.com" TargetMode="External"/><Relationship Id="rId3" Type="http://schemas.openxmlformats.org/officeDocument/2006/relationships/hyperlink" Target="http://GitHub.com/rlbaker5/compscibio2023" TargetMode="External"/><Relationship Id="rId4" Type="http://schemas.openxmlformats.org/officeDocument/2006/relationships/image" Target="../media/image41.png"/><Relationship Id="rId5" Type="http://schemas.openxmlformats.org/officeDocument/2006/relationships/image" Target="../media/image4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 Id="rId3" Type="http://schemas.openxmlformats.org/officeDocument/2006/relationships/image" Target="../media/image5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 Id="rId3" Type="http://schemas.openxmlformats.org/officeDocument/2006/relationships/image" Target="../media/image62.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 Id="rId3" Type="http://schemas.openxmlformats.org/officeDocument/2006/relationships/image" Target="../media/image6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2.png"/><Relationship Id="rId3" Type="http://schemas.openxmlformats.org/officeDocument/2006/relationships/image" Target="../media/image7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happygitwithr.com/" TargetMode="External"/><Relationship Id="rId3" Type="http://schemas.openxmlformats.org/officeDocument/2006/relationships/hyperlink" Target="https://support.posit.co/hc/en-us/articles/200532077" TargetMode="External"/><Relationship Id="rId4" Type="http://schemas.openxmlformats.org/officeDocument/2006/relationships/hyperlink" Target="https://gist.github.com/z3tt/3dab3535007acf108391649766409421"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Compscibio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Compscibio2023</a:t>
            </a:r>
          </a:p>
        </p:txBody>
      </p:sp>
      <p:sp>
        <p:nvSpPr>
          <p:cNvPr id="152" name="Collaborative Coding"/>
          <p:cNvSpPr txBox="1"/>
          <p:nvPr>
            <p:ph type="ctrTitle"/>
          </p:nvPr>
        </p:nvSpPr>
        <p:spPr>
          <a:prstGeom prst="rect">
            <a:avLst/>
          </a:prstGeom>
        </p:spPr>
        <p:txBody>
          <a:bodyPr/>
          <a:lstStyle/>
          <a:p>
            <a:pPr/>
            <a:r>
              <a:t>Collaborative Coding</a:t>
            </a:r>
          </a:p>
        </p:txBody>
      </p:sp>
      <p:sp>
        <p:nvSpPr>
          <p:cNvPr id="153" name="Version Control with Rstudio/GitHub"/>
          <p:cNvSpPr txBox="1"/>
          <p:nvPr>
            <p:ph type="subTitle" sz="quarter" idx="1"/>
          </p:nvPr>
        </p:nvSpPr>
        <p:spPr>
          <a:prstGeom prst="rect">
            <a:avLst/>
          </a:prstGeom>
        </p:spPr>
        <p:txBody>
          <a:bodyPr/>
          <a:lstStyle/>
          <a:p>
            <a:pPr/>
            <a:r>
              <a:t>Version Control with Rstudio/GitHub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What is Version Control?"/>
          <p:cNvSpPr txBox="1"/>
          <p:nvPr>
            <p:ph type="title"/>
          </p:nvPr>
        </p:nvSpPr>
        <p:spPr>
          <a:prstGeom prst="rect">
            <a:avLst/>
          </a:prstGeom>
        </p:spPr>
        <p:txBody>
          <a:bodyPr/>
          <a:lstStyle/>
          <a:p>
            <a:pPr/>
            <a:r>
              <a:t>What is Version Control?</a:t>
            </a:r>
          </a:p>
        </p:txBody>
      </p:sp>
      <p:sp>
        <p:nvSpPr>
          <p:cNvPr id="193" name="Slide Subtitle"/>
          <p:cNvSpPr txBox="1"/>
          <p:nvPr>
            <p:ph type="body" idx="21"/>
          </p:nvPr>
        </p:nvSpPr>
        <p:spPr>
          <a:prstGeom prst="rect">
            <a:avLst/>
          </a:prstGeom>
        </p:spPr>
        <p:txBody>
          <a:bodyPr/>
          <a:lstStyle/>
          <a:p>
            <a:pPr/>
          </a:p>
        </p:txBody>
      </p:sp>
      <p:sp>
        <p:nvSpPr>
          <p:cNvPr id="194" name="Version Control is the practice of tracking and managing changes (to software, code, documentation, etc)…"/>
          <p:cNvSpPr txBox="1"/>
          <p:nvPr>
            <p:ph type="body" idx="1"/>
          </p:nvPr>
        </p:nvSpPr>
        <p:spPr>
          <a:xfrm>
            <a:off x="374114" y="4248504"/>
            <a:ext cx="21971001" cy="8256012"/>
          </a:xfrm>
          <a:prstGeom prst="rect">
            <a:avLst/>
          </a:prstGeom>
        </p:spPr>
        <p:txBody>
          <a:bodyPr/>
          <a:lstStyle/>
          <a:p>
            <a:pPr marL="0" indent="0">
              <a:buSzTx/>
              <a:buNone/>
              <a:defRPr u="sng"/>
            </a:pPr>
            <a:r>
              <a:t>Version Control</a:t>
            </a:r>
            <a:r>
              <a:rPr u="none"/>
              <a:t> is the practice of tracking and managing changes (to</a:t>
            </a:r>
            <a:br>
              <a:rPr u="none"/>
            </a:br>
            <a:r>
              <a:rPr u="none"/>
              <a:t>software, code, documentation, etc)</a:t>
            </a:r>
          </a:p>
          <a:p>
            <a:pPr marL="0" indent="0">
              <a:buSzTx/>
              <a:buNone/>
            </a:pPr>
            <a:r>
              <a:t>You’re probably already using version control!</a:t>
            </a:r>
          </a:p>
          <a:p>
            <a:pPr lvl="1"/>
            <a:r>
              <a:t>If you’ve ever used track changes in a word document or google doc, that’s a type of version control</a:t>
            </a:r>
          </a:p>
          <a:p>
            <a:pPr lvl="1"/>
            <a:r>
              <a:t>If you’ve ever made changes and then saved your file so that you have files such as “final_draft1.docx”, “final_draft2.docx” that is also version control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o why use GitHub for version control?"/>
          <p:cNvSpPr txBox="1"/>
          <p:nvPr>
            <p:ph type="title"/>
          </p:nvPr>
        </p:nvSpPr>
        <p:spPr>
          <a:prstGeom prst="rect">
            <a:avLst/>
          </a:prstGeom>
        </p:spPr>
        <p:txBody>
          <a:bodyPr/>
          <a:lstStyle/>
          <a:p>
            <a:pPr/>
            <a:r>
              <a:t>So why use GitHub for version control?</a:t>
            </a:r>
          </a:p>
        </p:txBody>
      </p:sp>
      <p:sp>
        <p:nvSpPr>
          <p:cNvPr id="197" name="Slide Subtitle"/>
          <p:cNvSpPr txBox="1"/>
          <p:nvPr>
            <p:ph type="body" idx="21"/>
          </p:nvPr>
        </p:nvSpPr>
        <p:spPr>
          <a:prstGeom prst="rect">
            <a:avLst/>
          </a:prstGeom>
        </p:spPr>
        <p:txBody>
          <a:bodyPr/>
          <a:lstStyle/>
          <a:p>
            <a:pPr/>
          </a:p>
        </p:txBody>
      </p:sp>
      <p:sp>
        <p:nvSpPr>
          <p:cNvPr id="198" name="Cons:…"/>
          <p:cNvSpPr txBox="1"/>
          <p:nvPr>
            <p:ph type="body" sz="half" idx="1"/>
          </p:nvPr>
        </p:nvSpPr>
        <p:spPr>
          <a:xfrm>
            <a:off x="986366" y="4079171"/>
            <a:ext cx="21971001" cy="4861374"/>
          </a:xfrm>
          <a:prstGeom prst="rect">
            <a:avLst/>
          </a:prstGeom>
        </p:spPr>
        <p:txBody>
          <a:bodyPr numCol="2" spcCol="1098550"/>
          <a:lstStyle/>
          <a:p>
            <a:pPr marL="0" indent="0" algn="ctr" defTabSz="1072869">
              <a:lnSpc>
                <a:spcPct val="80000"/>
              </a:lnSpc>
              <a:spcBef>
                <a:spcPts val="0"/>
              </a:spcBef>
              <a:buSzTx/>
              <a:buNone/>
              <a:defRPr spc="-102" sz="5104"/>
            </a:pPr>
            <a:r>
              <a:t>Cons:</a:t>
            </a:r>
          </a:p>
          <a:p>
            <a:pPr marL="268224" indent="-268224" defTabSz="1072869">
              <a:spcBef>
                <a:spcPts val="1900"/>
              </a:spcBef>
              <a:defRPr sz="3300"/>
            </a:pPr>
            <a:r>
              <a:t>It isn’t easy to set up</a:t>
            </a:r>
          </a:p>
          <a:p>
            <a:pPr marL="268224" indent="-268224" defTabSz="1072869">
              <a:spcBef>
                <a:spcPts val="1900"/>
              </a:spcBef>
              <a:defRPr sz="3300"/>
            </a:pPr>
            <a:r>
              <a:t>It’s a very different way of thinking about how you work </a:t>
            </a:r>
          </a:p>
          <a:p>
            <a:pPr marL="268224" indent="-268224" defTabSz="1072869">
              <a:spcBef>
                <a:spcPts val="1900"/>
              </a:spcBef>
              <a:defRPr sz="3300"/>
            </a:pPr>
            <a:r>
              <a:t>Will require re-engineering how you save your code</a:t>
            </a:r>
          </a:p>
          <a:p>
            <a:pPr marL="268224" indent="-268224" defTabSz="1072869">
              <a:spcBef>
                <a:spcPts val="1900"/>
              </a:spcBef>
              <a:defRPr sz="3300"/>
            </a:pPr>
            <a:r>
              <a:t>Substantial learning curve: can be painful!</a:t>
            </a:r>
          </a:p>
          <a:p>
            <a:pPr marL="0" indent="0" defTabSz="1072869">
              <a:spcBef>
                <a:spcPts val="1900"/>
              </a:spcBef>
              <a:buSzTx/>
              <a:buNone/>
              <a:defRPr sz="1408"/>
            </a:pPr>
          </a:p>
          <a:p>
            <a:pPr marL="0" indent="0" defTabSz="1072869">
              <a:spcBef>
                <a:spcPts val="1900"/>
              </a:spcBef>
              <a:buSzTx/>
              <a:buNone/>
              <a:defRPr sz="1408"/>
            </a:pPr>
          </a:p>
          <a:p>
            <a:pPr marL="0" indent="0" defTabSz="1072869">
              <a:spcBef>
                <a:spcPts val="1900"/>
              </a:spcBef>
              <a:buSzTx/>
              <a:buNone/>
              <a:defRPr sz="1408"/>
            </a:pPr>
          </a:p>
          <a:p>
            <a:pPr marL="0" indent="0" algn="ctr" defTabSz="1072869">
              <a:lnSpc>
                <a:spcPct val="80000"/>
              </a:lnSpc>
              <a:spcBef>
                <a:spcPts val="0"/>
              </a:spcBef>
              <a:buSzTx/>
              <a:buNone/>
              <a:defRPr spc="-102" sz="5104">
                <a:solidFill>
                  <a:srgbClr val="FFFFFF">
                    <a:alpha val="0"/>
                  </a:srgbClr>
                </a:solidFill>
              </a:defRPr>
            </a:pPr>
            <a:r>
              <a:t>Pros: </a:t>
            </a:r>
          </a:p>
          <a:p>
            <a:pPr marL="268223" indent="-268223" defTabSz="1072869">
              <a:spcBef>
                <a:spcPts val="1900"/>
              </a:spcBef>
              <a:defRPr sz="2112">
                <a:solidFill>
                  <a:srgbClr val="FFFFFF">
                    <a:alpha val="0"/>
                  </a:srgbClr>
                </a:solidFill>
              </a:defRPr>
            </a:pPr>
            <a:r>
              <a:t>Very easy to share code and data with collaborators</a:t>
            </a:r>
          </a:p>
          <a:p>
            <a:pPr marL="268223" indent="-268223" defTabSz="1072869">
              <a:spcBef>
                <a:spcPts val="1900"/>
              </a:spcBef>
              <a:defRPr sz="2112">
                <a:solidFill>
                  <a:srgbClr val="FFFFFF">
                    <a:alpha val="0"/>
                  </a:srgbClr>
                </a:solidFill>
              </a:defRPr>
            </a:pPr>
            <a:r>
              <a:t>Essentially provides a cloud backup and support for working from different computers</a:t>
            </a:r>
          </a:p>
          <a:p>
            <a:pPr marL="268223" indent="-268223" defTabSz="1072869">
              <a:spcBef>
                <a:spcPts val="1900"/>
              </a:spcBef>
              <a:defRPr sz="2112">
                <a:solidFill>
                  <a:srgbClr val="FFFFFF">
                    <a:alpha val="0"/>
                  </a:srgbClr>
                </a:solidFill>
              </a:defRPr>
            </a:pPr>
            <a:r>
              <a:t>Easy to work collaboratively with colleagues on coding (or other!) projects</a:t>
            </a:r>
          </a:p>
          <a:p>
            <a:pPr marL="268223" indent="-268223" defTabSz="1072869">
              <a:spcBef>
                <a:spcPts val="1900"/>
              </a:spcBef>
              <a:defRPr sz="2112">
                <a:solidFill>
                  <a:srgbClr val="FFFFFF">
                    <a:alpha val="0"/>
                  </a:srgbClr>
                </a:solidFill>
              </a:defRPr>
            </a:pPr>
            <a:r>
              <a:t>Code and data can be publicly available for publication purposes</a:t>
            </a:r>
          </a:p>
          <a:p>
            <a:pPr marL="268223" indent="-268223" defTabSz="1072869">
              <a:spcBef>
                <a:spcPts val="1900"/>
              </a:spcBef>
              <a:defRPr sz="2112">
                <a:solidFill>
                  <a:srgbClr val="FFFFFF">
                    <a:alpha val="0"/>
                  </a:srgbClr>
                </a:solidFill>
              </a:defRPr>
            </a:pPr>
            <a:r>
              <a:t>It’s easy to get wrong - but it’s hard to do something unrecoverable</a:t>
            </a:r>
          </a:p>
          <a:p>
            <a:pPr marL="268223" indent="-268223" defTabSz="1072869">
              <a:spcBef>
                <a:spcPts val="1900"/>
              </a:spcBef>
              <a:defRPr sz="2112">
                <a:solidFill>
                  <a:srgbClr val="FFFFFF">
                    <a:alpha val="0"/>
                  </a:srgbClr>
                </a:solidFill>
              </a:defRPr>
            </a:pPr>
            <a:r>
              <a:t>Project management tools can be built in</a:t>
            </a:r>
          </a:p>
        </p:txBody>
      </p:sp>
      <p:grpSp>
        <p:nvGrpSpPr>
          <p:cNvPr id="201" name="Image Gallery"/>
          <p:cNvGrpSpPr/>
          <p:nvPr/>
        </p:nvGrpSpPr>
        <p:grpSpPr>
          <a:xfrm>
            <a:off x="11700933" y="4083404"/>
            <a:ext cx="10985501" cy="8332212"/>
            <a:chOff x="0" y="0"/>
            <a:chExt cx="10985500" cy="8332210"/>
          </a:xfrm>
        </p:grpSpPr>
        <p:pic>
          <p:nvPicPr>
            <p:cNvPr id="199" name="climbing-to-the-top-mountaineering-success-mountain-preview.jpg" descr="climbing-to-the-top-mountaineering-success-mountain-preview.jpg"/>
            <p:cNvPicPr>
              <a:picLocks noChangeAspect="1"/>
            </p:cNvPicPr>
            <p:nvPr/>
          </p:nvPicPr>
          <p:blipFill>
            <a:blip r:embed="rId2">
              <a:extLst/>
            </a:blip>
            <a:srcRect l="2745" t="0" r="2745" b="0"/>
            <a:stretch>
              <a:fillRect/>
            </a:stretch>
          </p:blipFill>
          <p:spPr>
            <a:xfrm>
              <a:off x="0" y="0"/>
              <a:ext cx="10985500" cy="7743846"/>
            </a:xfrm>
            <a:prstGeom prst="rect">
              <a:avLst/>
            </a:prstGeom>
            <a:ln w="12700" cap="flat">
              <a:noFill/>
              <a:miter lim="400000"/>
            </a:ln>
            <a:effectLst/>
          </p:spPr>
        </p:pic>
        <p:sp>
          <p:nvSpPr>
            <p:cNvPr id="200" name="Caption"/>
            <p:cNvSpPr/>
            <p:nvPr/>
          </p:nvSpPr>
          <p:spPr>
            <a:xfrm>
              <a:off x="0" y="7820045"/>
              <a:ext cx="109855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Cons:…"/>
          <p:cNvSpPr txBox="1"/>
          <p:nvPr/>
        </p:nvSpPr>
        <p:spPr>
          <a:xfrm>
            <a:off x="1494366" y="3479046"/>
            <a:ext cx="21971001" cy="922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defTabSz="1706837">
              <a:lnSpc>
                <a:spcPct val="80000"/>
              </a:lnSpc>
              <a:defRPr spc="-162" sz="8119">
                <a:latin typeface="Helvetica Neue Medium"/>
                <a:ea typeface="Helvetica Neue Medium"/>
                <a:cs typeface="Helvetica Neue Medium"/>
                <a:sym typeface="Helvetica Neue Medium"/>
              </a:defRPr>
            </a:pPr>
            <a:r>
              <a:t>Cons:</a:t>
            </a:r>
          </a:p>
          <a:p>
            <a:pPr marL="426719" indent="-426719" algn="l" defTabSz="1706837">
              <a:lnSpc>
                <a:spcPct val="90000"/>
              </a:lnSpc>
              <a:spcBef>
                <a:spcPts val="3100"/>
              </a:spcBef>
              <a:buSzPct val="123000"/>
              <a:buChar char="•"/>
              <a:defRPr sz="3430"/>
            </a:pPr>
            <a:r>
              <a:t>It isn’t easy to set up</a:t>
            </a:r>
          </a:p>
          <a:p>
            <a:pPr marL="426719" indent="-426719" algn="l" defTabSz="1706837">
              <a:lnSpc>
                <a:spcPct val="90000"/>
              </a:lnSpc>
              <a:spcBef>
                <a:spcPts val="3100"/>
              </a:spcBef>
              <a:buSzPct val="123000"/>
              <a:buChar char="•"/>
              <a:defRPr sz="3430"/>
            </a:pPr>
            <a:r>
              <a:t>It’s a very different way of thinking about how you work </a:t>
            </a:r>
          </a:p>
          <a:p>
            <a:pPr marL="426719" indent="-426719" algn="l" defTabSz="1706837">
              <a:lnSpc>
                <a:spcPct val="90000"/>
              </a:lnSpc>
              <a:spcBef>
                <a:spcPts val="3100"/>
              </a:spcBef>
              <a:buSzPct val="123000"/>
              <a:buChar char="•"/>
              <a:defRPr sz="3430"/>
            </a:pPr>
            <a:r>
              <a:t>Will require re-engineering how you </a:t>
            </a:r>
            <a:r>
              <a:rPr sz="3359"/>
              <a:t>save</a:t>
            </a:r>
            <a:r>
              <a:t> your code</a:t>
            </a:r>
          </a:p>
          <a:p>
            <a:pPr marL="426719" indent="-426719" algn="l" defTabSz="1706837">
              <a:lnSpc>
                <a:spcPct val="90000"/>
              </a:lnSpc>
              <a:spcBef>
                <a:spcPts val="3100"/>
              </a:spcBef>
              <a:buSzPct val="123000"/>
              <a:buChar char="•"/>
              <a:defRPr sz="3430"/>
            </a:pPr>
            <a:r>
              <a:t>Substantial learning curve: can be painful!</a:t>
            </a:r>
          </a:p>
          <a:p>
            <a:pPr algn="l" defTabSz="1706837">
              <a:lnSpc>
                <a:spcPct val="90000"/>
              </a:lnSpc>
              <a:spcBef>
                <a:spcPts val="3100"/>
              </a:spcBef>
              <a:defRPr sz="2240"/>
            </a:pPr>
          </a:p>
          <a:p>
            <a:pPr algn="l" defTabSz="1706837">
              <a:lnSpc>
                <a:spcPct val="90000"/>
              </a:lnSpc>
              <a:spcBef>
                <a:spcPts val="3100"/>
              </a:spcBef>
              <a:defRPr sz="2240"/>
            </a:pPr>
          </a:p>
          <a:p>
            <a:pPr algn="l" defTabSz="1706837">
              <a:lnSpc>
                <a:spcPct val="90000"/>
              </a:lnSpc>
              <a:spcBef>
                <a:spcPts val="3100"/>
              </a:spcBef>
              <a:defRPr sz="2240"/>
            </a:pPr>
          </a:p>
          <a:p>
            <a:pPr defTabSz="1706837">
              <a:lnSpc>
                <a:spcPct val="80000"/>
              </a:lnSpc>
              <a:defRPr spc="-162" sz="8119">
                <a:latin typeface="Helvetica Neue Medium"/>
                <a:ea typeface="Helvetica Neue Medium"/>
                <a:cs typeface="Helvetica Neue Medium"/>
                <a:sym typeface="Helvetica Neue Medium"/>
              </a:defRPr>
            </a:pPr>
          </a:p>
          <a:p>
            <a:pPr defTabSz="1706837">
              <a:lnSpc>
                <a:spcPct val="80000"/>
              </a:lnSpc>
              <a:defRPr spc="-162" sz="8119">
                <a:latin typeface="Helvetica Neue Medium"/>
                <a:ea typeface="Helvetica Neue Medium"/>
                <a:cs typeface="Helvetica Neue Medium"/>
                <a:sym typeface="Helvetica Neue Medium"/>
              </a:defRPr>
            </a:pPr>
            <a:r>
              <a:rPr spc="-155" sz="7769"/>
              <a:t>Pros:</a:t>
            </a:r>
            <a:r>
              <a:t> </a:t>
            </a:r>
          </a:p>
          <a:p>
            <a:pPr marL="426719" indent="-426719" algn="l" defTabSz="1706837">
              <a:lnSpc>
                <a:spcPct val="90000"/>
              </a:lnSpc>
              <a:spcBef>
                <a:spcPts val="3100"/>
              </a:spcBef>
              <a:buSzPct val="123000"/>
              <a:buChar char="•"/>
              <a:defRPr sz="3780"/>
            </a:pPr>
            <a:r>
              <a:t>Very easy to share code and data with collaborators</a:t>
            </a:r>
          </a:p>
          <a:p>
            <a:pPr marL="426719" indent="-426719" algn="l" defTabSz="1706837">
              <a:lnSpc>
                <a:spcPct val="90000"/>
              </a:lnSpc>
              <a:spcBef>
                <a:spcPts val="3100"/>
              </a:spcBef>
              <a:buSzPct val="123000"/>
              <a:buChar char="•"/>
              <a:defRPr sz="3780"/>
            </a:pPr>
            <a:r>
              <a:t>Essentially provides a cloud backup and support for working from different computers</a:t>
            </a:r>
          </a:p>
          <a:p>
            <a:pPr marL="426719" indent="-426719" algn="l" defTabSz="1706837">
              <a:lnSpc>
                <a:spcPct val="90000"/>
              </a:lnSpc>
              <a:spcBef>
                <a:spcPts val="3100"/>
              </a:spcBef>
              <a:buSzPct val="123000"/>
              <a:buChar char="•"/>
              <a:defRPr sz="3780"/>
            </a:pPr>
            <a:r>
              <a:t>Easy to work collaboratively with colleagues on coding (or other!) projects</a:t>
            </a:r>
          </a:p>
          <a:p>
            <a:pPr marL="426719" indent="-426719" algn="l" defTabSz="1706837">
              <a:lnSpc>
                <a:spcPct val="90000"/>
              </a:lnSpc>
              <a:spcBef>
                <a:spcPts val="3100"/>
              </a:spcBef>
              <a:buSzPct val="123000"/>
              <a:buChar char="•"/>
              <a:defRPr sz="3780"/>
            </a:pPr>
            <a:r>
              <a:t>Code and data can be publicly available for publication purposes</a:t>
            </a:r>
          </a:p>
          <a:p>
            <a:pPr marL="426719" indent="-426719" algn="l" defTabSz="1706837">
              <a:lnSpc>
                <a:spcPct val="90000"/>
              </a:lnSpc>
              <a:spcBef>
                <a:spcPts val="3100"/>
              </a:spcBef>
              <a:buSzPct val="123000"/>
              <a:buChar char="•"/>
              <a:defRPr sz="3780"/>
            </a:pPr>
            <a:r>
              <a:t>It’s easy to get wrong - but it’s hard to do something unrecoverable</a:t>
            </a:r>
          </a:p>
          <a:p>
            <a:pPr marL="426719" indent="-426719" algn="l" defTabSz="1706837">
              <a:lnSpc>
                <a:spcPct val="90000"/>
              </a:lnSpc>
              <a:spcBef>
                <a:spcPts val="3100"/>
              </a:spcBef>
              <a:buSzPct val="123000"/>
              <a:buChar char="•"/>
              <a:defRPr sz="3780"/>
            </a:pPr>
            <a:r>
              <a:t>Project management tools can be built in</a:t>
            </a:r>
          </a:p>
        </p:txBody>
      </p:sp>
      <p:sp>
        <p:nvSpPr>
          <p:cNvPr id="204" name="So why use GitHub for version control?"/>
          <p:cNvSpPr txBox="1"/>
          <p:nvPr>
            <p:ph type="title"/>
          </p:nvPr>
        </p:nvSpPr>
        <p:spPr>
          <a:prstGeom prst="rect">
            <a:avLst/>
          </a:prstGeom>
        </p:spPr>
        <p:txBody>
          <a:bodyPr/>
          <a:lstStyle/>
          <a:p>
            <a:pPr/>
            <a:r>
              <a:t>So why use GitHub for version control?</a:t>
            </a:r>
          </a:p>
        </p:txBody>
      </p:sp>
      <p:sp>
        <p:nvSpPr>
          <p:cNvPr id="205" name="Slide Subtitle"/>
          <p:cNvSpPr txBox="1"/>
          <p:nvPr>
            <p:ph type="body" idx="21"/>
          </p:nvPr>
        </p:nvSpPr>
        <p:spPr>
          <a:prstGeom prst="rect">
            <a:avLst/>
          </a:prstGeom>
        </p:spPr>
        <p:txBody>
          <a:bodyPr/>
          <a:lstStyle/>
          <a:p>
            <a:pPr/>
          </a:p>
        </p:txBody>
      </p:sp>
      <p:grpSp>
        <p:nvGrpSpPr>
          <p:cNvPr id="208" name="Image Gallery"/>
          <p:cNvGrpSpPr/>
          <p:nvPr/>
        </p:nvGrpSpPr>
        <p:grpSpPr>
          <a:xfrm>
            <a:off x="1253066" y="3589111"/>
            <a:ext cx="10985501" cy="8332211"/>
            <a:chOff x="0" y="0"/>
            <a:chExt cx="10985500" cy="8332210"/>
          </a:xfrm>
        </p:grpSpPr>
        <p:pic>
          <p:nvPicPr>
            <p:cNvPr id="206" name="raise-challenge-landscape-mountain.jpg" descr="raise-challenge-landscape-mountain.jpg"/>
            <p:cNvPicPr>
              <a:picLocks noChangeAspect="1"/>
            </p:cNvPicPr>
            <p:nvPr/>
          </p:nvPicPr>
          <p:blipFill>
            <a:blip r:embed="rId2">
              <a:extLst/>
            </a:blip>
            <a:srcRect l="0" t="3650" r="0" b="3650"/>
            <a:stretch>
              <a:fillRect/>
            </a:stretch>
          </p:blipFill>
          <p:spPr>
            <a:xfrm>
              <a:off x="0" y="0"/>
              <a:ext cx="10985500" cy="7743846"/>
            </a:xfrm>
            <a:prstGeom prst="rect">
              <a:avLst/>
            </a:prstGeom>
            <a:ln w="12700" cap="flat">
              <a:noFill/>
              <a:miter lim="400000"/>
            </a:ln>
            <a:effectLst/>
          </p:spPr>
        </p:pic>
        <p:sp>
          <p:nvSpPr>
            <p:cNvPr id="207" name="Caption"/>
            <p:cNvSpPr/>
            <p:nvPr/>
          </p:nvSpPr>
          <p:spPr>
            <a:xfrm>
              <a:off x="0" y="7820045"/>
              <a:ext cx="109855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What is a Repository?"/>
          <p:cNvSpPr txBox="1"/>
          <p:nvPr>
            <p:ph type="title"/>
          </p:nvPr>
        </p:nvSpPr>
        <p:spPr>
          <a:prstGeom prst="rect">
            <a:avLst/>
          </a:prstGeom>
        </p:spPr>
        <p:txBody>
          <a:bodyPr/>
          <a:lstStyle/>
          <a:p>
            <a:pPr/>
            <a:r>
              <a:t>What is a Repository?</a:t>
            </a:r>
          </a:p>
        </p:txBody>
      </p:sp>
      <p:sp>
        <p:nvSpPr>
          <p:cNvPr id="211" name="“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“Repo” </a:t>
            </a:r>
          </a:p>
        </p:txBody>
      </p:sp>
      <p:sp>
        <p:nvSpPr>
          <p:cNvPr id="212" name="Repository - a collection of files that are managed in a structured way…"/>
          <p:cNvSpPr txBox="1"/>
          <p:nvPr>
            <p:ph type="body" idx="1"/>
          </p:nvPr>
        </p:nvSpPr>
        <p:spPr>
          <a:prstGeom prst="rect">
            <a:avLst/>
          </a:prstGeom>
        </p:spPr>
        <p:txBody>
          <a:bodyPr/>
          <a:lstStyle/>
          <a:p>
            <a:pPr marL="0" indent="0" defTabSz="1779987">
              <a:spcBef>
                <a:spcPts val="3200"/>
              </a:spcBef>
              <a:buSzTx/>
              <a:buNone/>
              <a:defRPr sz="3504" u="sng"/>
            </a:pPr>
            <a:r>
              <a:t>Repository</a:t>
            </a:r>
            <a:r>
              <a:rPr u="none"/>
              <a:t> - a collection of files that are managed in a structured way</a:t>
            </a:r>
            <a:endParaRPr u="none"/>
          </a:p>
          <a:p>
            <a:pPr lvl="1" marL="890016" indent="-445008" defTabSz="1779987">
              <a:spcBef>
                <a:spcPts val="3200"/>
              </a:spcBef>
              <a:defRPr sz="3504" u="sng"/>
            </a:pPr>
            <a:r>
              <a:rPr u="none"/>
              <a:t>These can be static - think of something like data archives or a collection of previously published journal articles</a:t>
            </a:r>
            <a:endParaRPr u="none"/>
          </a:p>
          <a:p>
            <a:pPr lvl="2" marL="1335024" indent="-445008" defTabSz="1779987">
              <a:spcBef>
                <a:spcPts val="3200"/>
              </a:spcBef>
              <a:defRPr sz="3504" u="sng"/>
            </a:pPr>
            <a:r>
              <a:rPr u="none"/>
              <a:t>JSTOR</a:t>
            </a:r>
            <a:endParaRPr u="none"/>
          </a:p>
          <a:p>
            <a:pPr lvl="2" marL="1335024" indent="-445008" defTabSz="1779987">
              <a:spcBef>
                <a:spcPts val="3200"/>
              </a:spcBef>
              <a:defRPr sz="3504" u="sng"/>
            </a:pPr>
            <a:r>
              <a:rPr u="none"/>
              <a:t>Dryad</a:t>
            </a:r>
            <a:endParaRPr u="none"/>
          </a:p>
          <a:p>
            <a:pPr lvl="1" marL="890016" indent="-445008" defTabSz="1779987">
              <a:spcBef>
                <a:spcPts val="3200"/>
              </a:spcBef>
              <a:defRPr sz="3504" u="sng"/>
            </a:pPr>
            <a:r>
              <a:rPr u="none"/>
              <a:t>Or they can be dynamic - these files are subject to change, updates, edits, and versions. We will primarily be dealing with dynamic repositories. These are kind of like DropBox or GoogleDrive or OneDrive but much better!</a:t>
            </a:r>
            <a:endParaRPr u="none"/>
          </a:p>
          <a:p>
            <a:pPr lvl="2" marL="1335024" indent="-445008" defTabSz="1779987">
              <a:spcBef>
                <a:spcPts val="3200"/>
              </a:spcBef>
              <a:defRPr sz="3504" u="sng"/>
            </a:pPr>
            <a:r>
              <a:rPr u="none"/>
              <a:t>GitHub</a:t>
            </a:r>
            <a:endParaRPr u="none"/>
          </a:p>
          <a:p>
            <a:pPr lvl="2" marL="1335024" indent="-445008" defTabSz="1779987">
              <a:spcBef>
                <a:spcPts val="3200"/>
              </a:spcBef>
              <a:defRPr sz="3504" u="sng"/>
            </a:pPr>
            <a:r>
              <a:rPr u="none"/>
              <a:t>BitBucket</a:t>
            </a:r>
            <a:endParaRPr u="none"/>
          </a:p>
          <a:p>
            <a:pPr lvl="2" marL="1335024" indent="-445008" defTabSz="1779987">
              <a:spcBef>
                <a:spcPts val="3200"/>
              </a:spcBef>
              <a:defRPr sz="3504" u="sng"/>
            </a:pPr>
            <a:r>
              <a:rPr u="none"/>
              <a:t>GitLab</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Why GitHub?"/>
          <p:cNvSpPr txBox="1"/>
          <p:nvPr>
            <p:ph type="title"/>
          </p:nvPr>
        </p:nvSpPr>
        <p:spPr>
          <a:prstGeom prst="rect">
            <a:avLst/>
          </a:prstGeom>
        </p:spPr>
        <p:txBody>
          <a:bodyPr/>
          <a:lstStyle/>
          <a:p>
            <a:pPr/>
            <a:r>
              <a:t>Why GitHub?</a:t>
            </a:r>
          </a:p>
        </p:txBody>
      </p:sp>
      <p:sp>
        <p:nvSpPr>
          <p:cNvPr id="215" name="Slide Subtitle"/>
          <p:cNvSpPr txBox="1"/>
          <p:nvPr>
            <p:ph type="body" idx="21"/>
          </p:nvPr>
        </p:nvSpPr>
        <p:spPr>
          <a:prstGeom prst="rect">
            <a:avLst/>
          </a:prstGeom>
        </p:spPr>
        <p:txBody>
          <a:bodyPr/>
          <a:lstStyle/>
          <a:p>
            <a:pPr/>
          </a:p>
        </p:txBody>
      </p:sp>
      <p:sp>
        <p:nvSpPr>
          <p:cNvPr id="216" name="Free!…"/>
          <p:cNvSpPr txBox="1"/>
          <p:nvPr>
            <p:ph type="body" idx="1"/>
          </p:nvPr>
        </p:nvSpPr>
        <p:spPr>
          <a:prstGeom prst="rect">
            <a:avLst/>
          </a:prstGeom>
        </p:spPr>
        <p:txBody>
          <a:bodyPr/>
          <a:lstStyle/>
          <a:p>
            <a:pPr/>
            <a:r>
              <a:t>Free!</a:t>
            </a:r>
          </a:p>
          <a:p>
            <a:pPr/>
            <a:r>
              <a:t>Public or private repos</a:t>
            </a:r>
          </a:p>
          <a:p>
            <a:pPr/>
            <a:r>
              <a:t>Advanced functionality (Issues, pull requests, automation, handles merging)</a:t>
            </a:r>
          </a:p>
          <a:p>
            <a:pPr/>
            <a:r>
              <a:t>Great for R development (particularly if you want to develop packages!)</a:t>
            </a:r>
          </a:p>
          <a:p>
            <a:pPr/>
            <a:r>
              <a:t>Fairly ubiquitous across academic, government, and industry institutions</a:t>
            </a:r>
          </a:p>
          <a:p>
            <a:pPr marL="0" indent="0">
              <a:buSzTx/>
              <a:buNone/>
            </a:pPr>
          </a:p>
          <a:p>
            <a:pPr marL="0" indent="0" algn="ctr">
              <a:buSzTx/>
              <a:buNone/>
            </a:pPr>
            <a:r>
              <a:t>(Yes you can and should put your GitHub account on your CV!)</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Course Outline"/>
          <p:cNvSpPr txBox="1"/>
          <p:nvPr>
            <p:ph type="title"/>
          </p:nvPr>
        </p:nvSpPr>
        <p:spPr>
          <a:prstGeom prst="rect">
            <a:avLst/>
          </a:prstGeom>
        </p:spPr>
        <p:txBody>
          <a:bodyPr/>
          <a:lstStyle/>
          <a:p>
            <a:pPr/>
            <a:r>
              <a:t>Course Outline</a:t>
            </a:r>
          </a:p>
        </p:txBody>
      </p:sp>
      <p:sp>
        <p:nvSpPr>
          <p:cNvPr id="219" name="Slide Subtitle"/>
          <p:cNvSpPr txBox="1"/>
          <p:nvPr>
            <p:ph type="body" idx="21"/>
          </p:nvPr>
        </p:nvSpPr>
        <p:spPr>
          <a:prstGeom prst="rect">
            <a:avLst/>
          </a:prstGeom>
        </p:spPr>
        <p:txBody>
          <a:bodyPr/>
          <a:lstStyle/>
          <a:p>
            <a:pPr/>
          </a:p>
        </p:txBody>
      </p:sp>
      <p:sp>
        <p:nvSpPr>
          <p:cNvPr id="220"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Sign up for a GitHub account</a:t>
            </a:r>
          </a:p>
          <a:p>
            <a:pPr marL="198881" indent="-198881" defTabSz="2121354">
              <a:spcBef>
                <a:spcPts val="3900"/>
              </a:spcBef>
              <a:buSzPct val="100000"/>
              <a:buAutoNum type="romanUcPeriod" startAt="1"/>
              <a:defRPr sz="4176"/>
            </a:pPr>
            <a:r>
              <a:t>   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Go to https://github.com…"/>
          <p:cNvSpPr txBox="1"/>
          <p:nvPr>
            <p:ph type="body" sz="half" idx="1"/>
          </p:nvPr>
        </p:nvSpPr>
        <p:spPr>
          <a:xfrm>
            <a:off x="698500" y="4007204"/>
            <a:ext cx="9947954" cy="8256012"/>
          </a:xfrm>
          <a:prstGeom prst="rect">
            <a:avLst/>
          </a:prstGeom>
        </p:spPr>
        <p:txBody>
          <a:bodyPr/>
          <a:lstStyle/>
          <a:p>
            <a:pPr/>
            <a:r>
              <a:t>Go to </a:t>
            </a:r>
            <a:r>
              <a:rPr u="sng">
                <a:hlinkClick r:id="rId2" invalidUrl="" action="" tgtFrame="" tooltip="" history="1" highlightClick="0" endSnd="0"/>
              </a:rPr>
              <a:t>https://github.com</a:t>
            </a:r>
          </a:p>
          <a:p>
            <a:pPr/>
            <a:r>
              <a:t>Click “sign up” in the top right corner</a:t>
            </a:r>
          </a:p>
        </p:txBody>
      </p:sp>
      <p:sp>
        <p:nvSpPr>
          <p:cNvPr id="223" name="Supply Email &amp; password…"/>
          <p:cNvSpPr txBox="1"/>
          <p:nvPr/>
        </p:nvSpPr>
        <p:spPr>
          <a:xfrm>
            <a:off x="10934700" y="4007204"/>
            <a:ext cx="6630586"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Supply Email &amp; password</a:t>
            </a:r>
          </a:p>
          <a:p>
            <a:pPr marL="609600" indent="-609600" algn="l">
              <a:lnSpc>
                <a:spcPct val="90000"/>
              </a:lnSpc>
              <a:spcBef>
                <a:spcPts val="4500"/>
              </a:spcBef>
              <a:buSzPct val="123000"/>
              <a:buChar char="•"/>
              <a:defRPr sz="4800"/>
            </a:pPr>
            <a:r>
              <a:t>Username can be changed later</a:t>
            </a:r>
          </a:p>
        </p:txBody>
      </p:sp>
      <p:sp>
        <p:nvSpPr>
          <p:cNvPr id="224" name="Click Create Account…"/>
          <p:cNvSpPr txBox="1"/>
          <p:nvPr/>
        </p:nvSpPr>
        <p:spPr>
          <a:xfrm>
            <a:off x="17907000" y="4007204"/>
            <a:ext cx="6034124"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Click Create Account</a:t>
            </a:r>
          </a:p>
          <a:p>
            <a:pPr marL="609600" indent="-609600" algn="l">
              <a:lnSpc>
                <a:spcPct val="90000"/>
              </a:lnSpc>
              <a:spcBef>
                <a:spcPts val="4500"/>
              </a:spcBef>
              <a:buSzPct val="123000"/>
              <a:buChar char="•"/>
              <a:defRPr sz="4800"/>
            </a:pPr>
            <a:r>
              <a:t>Enter code sent to your email</a:t>
            </a:r>
          </a:p>
        </p:txBody>
      </p:sp>
      <p:sp>
        <p:nvSpPr>
          <p:cNvPr id="225" name="Set up:"/>
          <p:cNvSpPr txBox="1"/>
          <p:nvPr>
            <p:ph type="title"/>
          </p:nvPr>
        </p:nvSpPr>
        <p:spPr>
          <a:prstGeom prst="rect">
            <a:avLst/>
          </a:prstGeom>
        </p:spPr>
        <p:txBody>
          <a:bodyPr/>
          <a:lstStyle/>
          <a:p>
            <a:pPr/>
            <a:r>
              <a:t>Set up:</a:t>
            </a:r>
          </a:p>
        </p:txBody>
      </p:sp>
      <p:sp>
        <p:nvSpPr>
          <p:cNvPr id="226"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27" name="Screen Shot 2023-07-23 at 11.44.35 AM.png" descr="Screen Shot 2023-07-23 at 11.44.35 AM.png"/>
          <p:cNvPicPr>
            <a:picLocks noChangeAspect="1"/>
          </p:cNvPicPr>
          <p:nvPr/>
        </p:nvPicPr>
        <p:blipFill>
          <a:blip r:embed="rId3">
            <a:extLst/>
          </a:blip>
          <a:stretch>
            <a:fillRect/>
          </a:stretch>
        </p:blipFill>
        <p:spPr>
          <a:xfrm>
            <a:off x="689669" y="7303958"/>
            <a:ext cx="9857551" cy="5115120"/>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
        <p:nvSpPr>
          <p:cNvPr id="228" name="Circle"/>
          <p:cNvSpPr/>
          <p:nvPr/>
        </p:nvSpPr>
        <p:spPr>
          <a:xfrm>
            <a:off x="9457266" y="6968066"/>
            <a:ext cx="1270001"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29" name="Screen Shot 2023-07-23 at 11.46.18 AM.png" descr="Screen Shot 2023-07-23 at 11.46.18 AM.png"/>
          <p:cNvPicPr>
            <a:picLocks noChangeAspect="1"/>
          </p:cNvPicPr>
          <p:nvPr/>
        </p:nvPicPr>
        <p:blipFill>
          <a:blip r:embed="rId4">
            <a:extLst/>
          </a:blip>
          <a:stretch>
            <a:fillRect/>
          </a:stretch>
        </p:blipFill>
        <p:spPr>
          <a:xfrm>
            <a:off x="11196517" y="7308002"/>
            <a:ext cx="6368769" cy="5107032"/>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0" name="Screen Shot 2023-07-23 at 11.46.48 AM.png" descr="Screen Shot 2023-07-23 at 11.46.48 AM.png"/>
          <p:cNvPicPr>
            <a:picLocks noChangeAspect="1"/>
          </p:cNvPicPr>
          <p:nvPr/>
        </p:nvPicPr>
        <p:blipFill>
          <a:blip r:embed="rId5">
            <a:extLst/>
          </a:blip>
          <a:stretch>
            <a:fillRect/>
          </a:stretch>
        </p:blipFill>
        <p:spPr>
          <a:xfrm>
            <a:off x="18037336" y="7324637"/>
            <a:ext cx="5902390" cy="1365912"/>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1" name="Screen Shot 2023-07-23 at 11.52.13 AM.png" descr="Screen Shot 2023-07-23 at 11.52.13 AM.png"/>
          <p:cNvPicPr>
            <a:picLocks noChangeAspect="1"/>
          </p:cNvPicPr>
          <p:nvPr/>
        </p:nvPicPr>
        <p:blipFill>
          <a:blip r:embed="rId6">
            <a:extLst/>
          </a:blip>
          <a:stretch>
            <a:fillRect/>
          </a:stretch>
        </p:blipFill>
        <p:spPr>
          <a:xfrm>
            <a:off x="18115350" y="9047536"/>
            <a:ext cx="5746363" cy="3293866"/>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Fill out the Welcome questions. Not sure this really matters that much."/>
          <p:cNvSpPr txBox="1"/>
          <p:nvPr>
            <p:ph type="body" sz="half" idx="1"/>
          </p:nvPr>
        </p:nvSpPr>
        <p:spPr>
          <a:xfrm>
            <a:off x="698500" y="3888671"/>
            <a:ext cx="9947954" cy="8256011"/>
          </a:xfrm>
          <a:prstGeom prst="rect">
            <a:avLst/>
          </a:prstGeom>
        </p:spPr>
        <p:txBody>
          <a:bodyPr/>
          <a:lstStyle/>
          <a:p>
            <a:pPr/>
            <a:r>
              <a:t>Fill out the Welcome questions. Not sure this really matters that much.</a:t>
            </a:r>
          </a:p>
        </p:txBody>
      </p:sp>
      <p:sp>
        <p:nvSpPr>
          <p:cNvPr id="234" name="Scroll down and select the Free version! (unless you don’t like your money)"/>
          <p:cNvSpPr txBox="1"/>
          <p:nvPr/>
        </p:nvSpPr>
        <p:spPr>
          <a:xfrm>
            <a:off x="13081000" y="3888671"/>
            <a:ext cx="9947954"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Scroll down and select the </a:t>
            </a:r>
            <a:r>
              <a:rPr b="1"/>
              <a:t>Free</a:t>
            </a:r>
            <a:r>
              <a:t> version!</a:t>
            </a:r>
            <a:br/>
            <a:r>
              <a:t>(unless you don’t like your money)</a:t>
            </a:r>
          </a:p>
        </p:txBody>
      </p:sp>
      <p:sp>
        <p:nvSpPr>
          <p:cNvPr id="235" name="Set up"/>
          <p:cNvSpPr txBox="1"/>
          <p:nvPr>
            <p:ph type="title"/>
          </p:nvPr>
        </p:nvSpPr>
        <p:spPr>
          <a:prstGeom prst="rect">
            <a:avLst/>
          </a:prstGeom>
        </p:spPr>
        <p:txBody>
          <a:bodyPr/>
          <a:lstStyle/>
          <a:p>
            <a:pPr/>
            <a:r>
              <a:t>Set up</a:t>
            </a:r>
          </a:p>
        </p:txBody>
      </p:sp>
      <p:sp>
        <p:nvSpPr>
          <p:cNvPr id="236"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37" name="Screen Shot 2023-07-23 at 11.52.40 AM.png" descr="Screen Shot 2023-07-23 at 11.52.40 AM.png"/>
          <p:cNvPicPr>
            <a:picLocks noChangeAspect="1"/>
          </p:cNvPicPr>
          <p:nvPr/>
        </p:nvPicPr>
        <p:blipFill>
          <a:blip r:embed="rId2">
            <a:extLst/>
          </a:blip>
          <a:stretch>
            <a:fillRect/>
          </a:stretch>
        </p:blipFill>
        <p:spPr>
          <a:xfrm>
            <a:off x="783464" y="7222556"/>
            <a:ext cx="11031092" cy="5913576"/>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8" name="Screen Shot 2023-07-23 at 11.53.32 AM.png" descr="Screen Shot 2023-07-23 at 11.53.32 AM.png"/>
          <p:cNvPicPr>
            <a:picLocks noChangeAspect="1"/>
          </p:cNvPicPr>
          <p:nvPr/>
        </p:nvPicPr>
        <p:blipFill>
          <a:blip r:embed="rId3">
            <a:extLst/>
          </a:blip>
          <a:stretch>
            <a:fillRect/>
          </a:stretch>
        </p:blipFill>
        <p:spPr>
          <a:xfrm>
            <a:off x="12997735" y="7222556"/>
            <a:ext cx="10266623" cy="5849817"/>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et up"/>
          <p:cNvSpPr txBox="1"/>
          <p:nvPr>
            <p:ph type="title"/>
          </p:nvPr>
        </p:nvSpPr>
        <p:spPr>
          <a:prstGeom prst="rect">
            <a:avLst/>
          </a:prstGeom>
        </p:spPr>
        <p:txBody>
          <a:bodyPr/>
          <a:lstStyle/>
          <a:p>
            <a:pPr/>
            <a:r>
              <a:t>Set up</a:t>
            </a:r>
          </a:p>
        </p:txBody>
      </p:sp>
      <p:sp>
        <p:nvSpPr>
          <p:cNvPr id="241"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42" name="Screen Shot 2023-07-25 at 10.11.18 AM.png" descr="Screen Shot 2023-07-25 at 10.11.18 AM.png"/>
          <p:cNvPicPr>
            <a:picLocks noChangeAspect="1"/>
          </p:cNvPicPr>
          <p:nvPr/>
        </p:nvPicPr>
        <p:blipFill>
          <a:blip r:embed="rId2">
            <a:extLst/>
          </a:blip>
          <a:stretch>
            <a:fillRect/>
          </a:stretch>
        </p:blipFill>
        <p:spPr>
          <a:xfrm>
            <a:off x="3812042" y="4350019"/>
            <a:ext cx="17551401" cy="7366001"/>
          </a:xfrm>
          <a:prstGeom prst="rect">
            <a:avLst/>
          </a:prstGeom>
          <a:ln w="12700">
            <a:solidFill>
              <a:srgbClr val="F3F7F5"/>
            </a:solidFill>
            <a:miter lim="400000"/>
          </a:ln>
          <a:effectLst>
            <a:reflection blurRad="0" stA="82330" stPos="0" endA="0" endPos="40000" dist="0" dir="5400000" fadeDir="5400000" sx="100000" sy="-100000" kx="0" ky="0" algn="bl" rotWithShape="0"/>
          </a:effectLst>
        </p:spPr>
      </p:pic>
      <p:sp>
        <p:nvSpPr>
          <p:cNvPr id="243" name="We will pause here until…"/>
          <p:cNvSpPr txBox="1"/>
          <p:nvPr/>
        </p:nvSpPr>
        <p:spPr>
          <a:xfrm>
            <a:off x="574260" y="7178997"/>
            <a:ext cx="7521347"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Course Outline"/>
          <p:cNvSpPr txBox="1"/>
          <p:nvPr>
            <p:ph type="title"/>
          </p:nvPr>
        </p:nvSpPr>
        <p:spPr>
          <a:prstGeom prst="rect">
            <a:avLst/>
          </a:prstGeom>
        </p:spPr>
        <p:txBody>
          <a:bodyPr/>
          <a:lstStyle/>
          <a:p>
            <a:pPr/>
            <a:r>
              <a:t>Course Outline</a:t>
            </a:r>
          </a:p>
        </p:txBody>
      </p:sp>
      <p:sp>
        <p:nvSpPr>
          <p:cNvPr id="246" name="Slide Subtitle"/>
          <p:cNvSpPr txBox="1"/>
          <p:nvPr>
            <p:ph type="body" idx="21"/>
          </p:nvPr>
        </p:nvSpPr>
        <p:spPr>
          <a:prstGeom prst="rect">
            <a:avLst/>
          </a:prstGeom>
        </p:spPr>
        <p:txBody>
          <a:bodyPr/>
          <a:lstStyle/>
          <a:p>
            <a:pPr/>
          </a:p>
        </p:txBody>
      </p:sp>
      <p:sp>
        <p:nvSpPr>
          <p:cNvPr id="247"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a:t>
            </a:r>
            <a:r>
              <a:rPr b="0"/>
              <a:t>Sign up for a GitHub account</a:t>
            </a:r>
          </a:p>
          <a:p>
            <a:pPr marL="198881" indent="-198881" defTabSz="2121354">
              <a:spcBef>
                <a:spcPts val="3900"/>
              </a:spcBef>
              <a:buSzPct val="100000"/>
              <a:buAutoNum type="romanUcPeriod" startAt="1"/>
              <a:defRPr b="1" sz="4176"/>
            </a:pPr>
            <a:r>
              <a:t>   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7" name="Image Gallery"/>
          <p:cNvGrpSpPr/>
          <p:nvPr/>
        </p:nvGrpSpPr>
        <p:grpSpPr>
          <a:xfrm>
            <a:off x="16126062" y="8239705"/>
            <a:ext cx="7468416" cy="5335381"/>
            <a:chOff x="0" y="0"/>
            <a:chExt cx="7468415" cy="5335379"/>
          </a:xfrm>
        </p:grpSpPr>
        <p:pic>
          <p:nvPicPr>
            <p:cNvPr id="155" name="bicycle-6261331_960_720.png" descr="bicycle-6261331_960_720.png"/>
            <p:cNvPicPr>
              <a:picLocks noChangeAspect="1"/>
            </p:cNvPicPr>
            <p:nvPr/>
          </p:nvPicPr>
          <p:blipFill>
            <a:blip r:embed="rId2">
              <a:extLst/>
            </a:blip>
            <a:srcRect l="20106" t="39399" r="20106" b="0"/>
            <a:stretch>
              <a:fillRect/>
            </a:stretch>
          </p:blipFill>
          <p:spPr>
            <a:xfrm>
              <a:off x="0" y="0"/>
              <a:ext cx="7468416" cy="4747015"/>
            </a:xfrm>
            <a:prstGeom prst="rect">
              <a:avLst/>
            </a:prstGeom>
            <a:ln w="12700" cap="flat">
              <a:noFill/>
              <a:miter lim="400000"/>
            </a:ln>
            <a:effectLst/>
          </p:spPr>
        </p:pic>
        <p:sp>
          <p:nvSpPr>
            <p:cNvPr id="156" name="Caption"/>
            <p:cNvSpPr/>
            <p:nvPr/>
          </p:nvSpPr>
          <p:spPr>
            <a:xfrm>
              <a:off x="0" y="4823214"/>
              <a:ext cx="7468416"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58" name="Welcome!"/>
          <p:cNvSpPr txBox="1"/>
          <p:nvPr>
            <p:ph type="title"/>
          </p:nvPr>
        </p:nvSpPr>
        <p:spPr>
          <a:prstGeom prst="rect">
            <a:avLst/>
          </a:prstGeom>
        </p:spPr>
        <p:txBody>
          <a:bodyPr/>
          <a:lstStyle/>
          <a:p>
            <a:pPr/>
            <a:r>
              <a:t>Welcome!</a:t>
            </a:r>
          </a:p>
        </p:txBody>
      </p:sp>
      <p:sp>
        <p:nvSpPr>
          <p:cNvPr id="159" name="Module expectations &amp; conduct"/>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lstStyle/>
          <a:p>
            <a:pPr/>
            <a:r>
              <a:t>Module expectations &amp; conduct</a:t>
            </a:r>
          </a:p>
        </p:txBody>
      </p:sp>
      <p:sp>
        <p:nvSpPr>
          <p:cNvPr id="160" name="Welcoming and supportive space for everyone regardless of background or identity: please use inclusive language…"/>
          <p:cNvSpPr txBox="1"/>
          <p:nvPr>
            <p:ph type="body" sz="half" idx="1"/>
          </p:nvPr>
        </p:nvSpPr>
        <p:spPr>
          <a:xfrm>
            <a:off x="929038" y="3644617"/>
            <a:ext cx="14733289" cy="8256011"/>
          </a:xfrm>
          <a:prstGeom prst="rect">
            <a:avLst/>
          </a:prstGeom>
        </p:spPr>
        <p:txBody>
          <a:bodyPr/>
          <a:lstStyle/>
          <a:p>
            <a:pPr marL="524255" indent="-524255" defTabSz="2096971">
              <a:spcBef>
                <a:spcPts val="3800"/>
              </a:spcBef>
              <a:defRPr sz="4128"/>
            </a:pPr>
            <a:r>
              <a:t>Welcoming and supportive space for everyone regardless of background or identity: please use inclusive language</a:t>
            </a:r>
          </a:p>
          <a:p>
            <a:pPr marL="524255" indent="-524255" defTabSz="2096971">
              <a:spcBef>
                <a:spcPts val="3800"/>
              </a:spcBef>
              <a:defRPr sz="4128"/>
            </a:pPr>
            <a:r>
              <a:t>Show respect and appreciation for participants and facilitators</a:t>
            </a:r>
          </a:p>
          <a:p>
            <a:pPr marL="524255" indent="-524255" defTabSz="2096971">
              <a:spcBef>
                <a:spcPts val="3800"/>
              </a:spcBef>
              <a:defRPr sz="4128"/>
            </a:pPr>
            <a:r>
              <a:t>Accept constructive criticism with grace</a:t>
            </a:r>
          </a:p>
          <a:p>
            <a:pPr marL="524255" indent="-524255" defTabSz="2096971">
              <a:spcBef>
                <a:spcPts val="3800"/>
              </a:spcBef>
              <a:defRPr sz="4128"/>
            </a:pPr>
            <a:r>
              <a:t>Everyone has different levels of experience and everyone, including facilitators, has space to learn</a:t>
            </a:r>
          </a:p>
          <a:p>
            <a:pPr marL="524255" indent="-524255" defTabSz="2096971">
              <a:spcBef>
                <a:spcPts val="3800"/>
              </a:spcBef>
              <a:defRPr sz="4128"/>
            </a:pPr>
            <a:r>
              <a:t>Encourage questions</a:t>
            </a:r>
          </a:p>
          <a:p>
            <a:pPr marL="524255" indent="-524255" defTabSz="2096971">
              <a:spcBef>
                <a:spcPts val="3800"/>
              </a:spcBef>
              <a:defRPr sz="4128"/>
            </a:pPr>
            <a:r>
              <a:t>“No drop” module: speak up if you fall behind so we can help</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f you already have R:…"/>
          <p:cNvSpPr txBox="1"/>
          <p:nvPr>
            <p:ph type="body" idx="1"/>
          </p:nvPr>
        </p:nvSpPr>
        <p:spPr>
          <a:prstGeom prst="rect">
            <a:avLst/>
          </a:prstGeom>
        </p:spPr>
        <p:txBody>
          <a:bodyPr/>
          <a:lstStyle/>
          <a:p>
            <a:pPr/>
            <a:r>
              <a:t>If you already have R:</a:t>
            </a:r>
          </a:p>
          <a:p>
            <a:pPr/>
            <a:r>
              <a:t>Open R and see what version it is</a:t>
            </a:r>
          </a:p>
          <a:p>
            <a:pPr/>
            <a:r>
              <a:t>Or type:</a:t>
            </a:r>
            <a:br/>
            <a:r>
              <a:t>&gt;R.version.string</a:t>
            </a:r>
            <a:br/>
            <a:r>
              <a:t>to retrieve the version</a:t>
            </a:r>
          </a:p>
          <a:p>
            <a:pPr/>
            <a:r>
              <a:t>If you have </a:t>
            </a:r>
            <a:r>
              <a:rPr b="1" u="sng"/>
              <a:t>v4.3.1</a:t>
            </a:r>
            <a:r>
              <a:t> (“Beagle Scouts”)</a:t>
            </a:r>
            <a:br/>
            <a:r>
              <a:t>you are ready to go</a:t>
            </a:r>
          </a:p>
          <a:p>
            <a:pPr/>
            <a:r>
              <a:t>If not, follow along to upgrade</a:t>
            </a:r>
          </a:p>
        </p:txBody>
      </p:sp>
      <p:sp>
        <p:nvSpPr>
          <p:cNvPr id="250" name="Set up"/>
          <p:cNvSpPr txBox="1"/>
          <p:nvPr>
            <p:ph type="title"/>
          </p:nvPr>
        </p:nvSpPr>
        <p:spPr>
          <a:prstGeom prst="rect">
            <a:avLst/>
          </a:prstGeom>
        </p:spPr>
        <p:txBody>
          <a:bodyPr/>
          <a:lstStyle/>
          <a:p>
            <a:pPr/>
            <a:r>
              <a:t>Set up</a:t>
            </a:r>
          </a:p>
        </p:txBody>
      </p:sp>
      <p:sp>
        <p:nvSpPr>
          <p:cNvPr id="251"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52" name="Screen Shot 2023-07-23 at 11.56.33 AM.png" descr="Screen Shot 2023-07-23 at 11.56.33 AM.png"/>
          <p:cNvPicPr>
            <a:picLocks noChangeAspect="1"/>
          </p:cNvPicPr>
          <p:nvPr/>
        </p:nvPicPr>
        <p:blipFill>
          <a:blip r:embed="rId2">
            <a:extLst/>
          </a:blip>
          <a:stretch>
            <a:fillRect/>
          </a:stretch>
        </p:blipFill>
        <p:spPr>
          <a:xfrm>
            <a:off x="12868409" y="4105190"/>
            <a:ext cx="10194759" cy="8256011"/>
          </a:xfrm>
          <a:prstGeom prst="rect">
            <a:avLst/>
          </a:prstGeom>
          <a:ln w="12700">
            <a:solidFill>
              <a:srgbClr val="F3F7F5"/>
            </a:solidFill>
            <a:miter lim="400000"/>
          </a:ln>
          <a:effectLst>
            <a:reflection blurRad="0" stA="82330" stPos="0" endA="0" endPos="40000" dist="0" dir="5400000" fadeDir="5400000" sx="100000" sy="-100000" kx="0" ky="0" algn="bl" rotWithShape="0"/>
          </a:effectLst>
        </p:spPr>
      </p:pic>
      <p:sp>
        <p:nvSpPr>
          <p:cNvPr id="253" name="Oval"/>
          <p:cNvSpPr/>
          <p:nvPr/>
        </p:nvSpPr>
        <p:spPr>
          <a:xfrm>
            <a:off x="12843933" y="3750733"/>
            <a:ext cx="4675038"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54" name="Oval"/>
          <p:cNvSpPr/>
          <p:nvPr/>
        </p:nvSpPr>
        <p:spPr>
          <a:xfrm>
            <a:off x="12666133" y="10972800"/>
            <a:ext cx="5030638"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55" name="Oh no! My R version is out of date!"/>
          <p:cNvSpPr txBox="1"/>
          <p:nvPr/>
        </p:nvSpPr>
        <p:spPr>
          <a:xfrm>
            <a:off x="13182460" y="6870767"/>
            <a:ext cx="9566657" cy="821132"/>
          </a:xfrm>
          <a:prstGeom prst="rect">
            <a:avLst/>
          </a:prstGeom>
          <a:solidFill>
            <a:srgbClr val="FFFFFF"/>
          </a:solidFill>
          <a:ln w="12700">
            <a:solidFill>
              <a:srgbClr val="F3F7F5"/>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FF3F3C"/>
                </a:solidFill>
              </a:defRPr>
            </a:lvl1pPr>
          </a:lstStyle>
          <a:p>
            <a:pPr/>
            <a:r>
              <a:t>Oh no! My R version is out of date!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o install or upgrade go to: https://cloud.r-project.org…"/>
          <p:cNvSpPr txBox="1"/>
          <p:nvPr>
            <p:ph type="body" sz="half" idx="1"/>
          </p:nvPr>
        </p:nvSpPr>
        <p:spPr>
          <a:xfrm>
            <a:off x="1206500" y="3410304"/>
            <a:ext cx="9512166" cy="9958714"/>
          </a:xfrm>
          <a:prstGeom prst="rect">
            <a:avLst/>
          </a:prstGeom>
        </p:spPr>
        <p:txBody>
          <a:bodyPr/>
          <a:lstStyle/>
          <a:p>
            <a:pPr marL="566927" indent="-566927" defTabSz="2267655">
              <a:spcBef>
                <a:spcPts val="4100"/>
              </a:spcBef>
              <a:defRPr sz="4464"/>
            </a:pPr>
            <a:r>
              <a:t>To install or upgrade go to:</a:t>
            </a:r>
            <a:br/>
            <a:r>
              <a:rPr u="sng">
                <a:hlinkClick r:id="rId2" invalidUrl="" action="" tgtFrame="" tooltip="" history="1" highlightClick="0" endSnd="0"/>
              </a:rPr>
              <a:t>https://cloud.r-project.org</a:t>
            </a:r>
          </a:p>
          <a:p>
            <a:pPr marL="566927" indent="-566927" defTabSz="2267655">
              <a:spcBef>
                <a:spcPts val="4100"/>
              </a:spcBef>
              <a:defRPr sz="4464"/>
            </a:pPr>
            <a:r>
              <a:t>Click on the correct Download button for your operating system</a:t>
            </a:r>
          </a:p>
          <a:p>
            <a:pPr marL="566927" indent="-566927" defTabSz="2267655">
              <a:spcBef>
                <a:spcPts val="4100"/>
              </a:spcBef>
              <a:defRPr sz="4464"/>
            </a:pPr>
            <a:r>
              <a:rPr b="1" u="sng"/>
              <a:t>Mac only:</a:t>
            </a:r>
            <a:r>
              <a:t> you will need to choose the installation for your processor</a:t>
            </a:r>
          </a:p>
          <a:p>
            <a:pPr marL="566927" indent="-566927" defTabSz="2267655">
              <a:spcBef>
                <a:spcPts val="4100"/>
              </a:spcBef>
              <a:defRPr sz="4464"/>
            </a:pPr>
            <a:r>
              <a:rPr b="1" u="sng"/>
              <a:t>Mac only:</a:t>
            </a:r>
            <a:r>
              <a:t> To determine your processor, click on the Apple icon in the top left of your screen and choose “About this Mac”</a:t>
            </a:r>
          </a:p>
          <a:p>
            <a:pPr marL="566927" indent="-566927" defTabSz="2267655">
              <a:spcBef>
                <a:spcPts val="4100"/>
              </a:spcBef>
              <a:defRPr sz="4464"/>
            </a:pPr>
            <a:r>
              <a:t>Download R and install using all the defaults</a:t>
            </a:r>
          </a:p>
        </p:txBody>
      </p:sp>
      <p:sp>
        <p:nvSpPr>
          <p:cNvPr id="258" name="Set up"/>
          <p:cNvSpPr txBox="1"/>
          <p:nvPr>
            <p:ph type="title"/>
          </p:nvPr>
        </p:nvSpPr>
        <p:spPr>
          <a:prstGeom prst="rect">
            <a:avLst/>
          </a:prstGeom>
        </p:spPr>
        <p:txBody>
          <a:bodyPr/>
          <a:lstStyle/>
          <a:p>
            <a:pPr/>
            <a:r>
              <a:t>Set up</a:t>
            </a:r>
          </a:p>
        </p:txBody>
      </p:sp>
      <p:sp>
        <p:nvSpPr>
          <p:cNvPr id="259"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60" name="Screen Shot 2023-07-23 at 11.57.00 AM.png" descr="Screen Shot 2023-07-23 at 11.57.00 AM.png"/>
          <p:cNvPicPr>
            <a:picLocks noChangeAspect="1"/>
          </p:cNvPicPr>
          <p:nvPr/>
        </p:nvPicPr>
        <p:blipFill>
          <a:blip r:embed="rId3">
            <a:extLst/>
          </a:blip>
          <a:stretch>
            <a:fillRect/>
          </a:stretch>
        </p:blipFill>
        <p:spPr>
          <a:xfrm>
            <a:off x="11670076" y="3158978"/>
            <a:ext cx="11239501" cy="4203701"/>
          </a:xfrm>
          <a:prstGeom prst="rect">
            <a:avLst/>
          </a:prstGeom>
          <a:ln w="12700">
            <a:miter lim="400000"/>
          </a:ln>
        </p:spPr>
      </p:pic>
      <p:pic>
        <p:nvPicPr>
          <p:cNvPr id="261" name="Screen Shot 2023-07-23 at 11.57.35 AM.png" descr="Screen Shot 2023-07-23 at 11.57.35 AM.png"/>
          <p:cNvPicPr>
            <a:picLocks noChangeAspect="1"/>
          </p:cNvPicPr>
          <p:nvPr/>
        </p:nvPicPr>
        <p:blipFill>
          <a:blip r:embed="rId4">
            <a:extLst/>
          </a:blip>
          <a:stretch>
            <a:fillRect/>
          </a:stretch>
        </p:blipFill>
        <p:spPr>
          <a:xfrm>
            <a:off x="11670076" y="7603979"/>
            <a:ext cx="11239501" cy="3240130"/>
          </a:xfrm>
          <a:prstGeom prst="rect">
            <a:avLst/>
          </a:prstGeom>
          <a:ln w="12700">
            <a:miter lim="400000"/>
          </a:ln>
        </p:spPr>
      </p:pic>
      <p:pic>
        <p:nvPicPr>
          <p:cNvPr id="262" name="Screen Shot 2023-07-25 at 10.44.48 AM.png" descr="Screen Shot 2023-07-25 at 10.44.48 AM.png"/>
          <p:cNvPicPr>
            <a:picLocks noChangeAspect="1"/>
          </p:cNvPicPr>
          <p:nvPr/>
        </p:nvPicPr>
        <p:blipFill>
          <a:blip r:embed="rId5">
            <a:extLst/>
          </a:blip>
          <a:stretch>
            <a:fillRect/>
          </a:stretch>
        </p:blipFill>
        <p:spPr>
          <a:xfrm>
            <a:off x="11693322" y="11021587"/>
            <a:ext cx="3791071" cy="2491713"/>
          </a:xfrm>
          <a:prstGeom prst="rect">
            <a:avLst/>
          </a:prstGeom>
          <a:ln w="12700">
            <a:miter lim="400000"/>
          </a:ln>
        </p:spPr>
      </p:pic>
      <p:pic>
        <p:nvPicPr>
          <p:cNvPr id="263" name="Screen Shot 2023-07-25 at 10.45.36 AM.png" descr="Screen Shot 2023-07-25 at 10.45.36 AM.png"/>
          <p:cNvPicPr>
            <a:picLocks noChangeAspect="1"/>
          </p:cNvPicPr>
          <p:nvPr/>
        </p:nvPicPr>
        <p:blipFill>
          <a:blip r:embed="rId6">
            <a:extLst/>
          </a:blip>
          <a:stretch>
            <a:fillRect/>
          </a:stretch>
        </p:blipFill>
        <p:spPr>
          <a:xfrm>
            <a:off x="17374658" y="10974502"/>
            <a:ext cx="4380168" cy="2585883"/>
          </a:xfrm>
          <a:prstGeom prst="rect">
            <a:avLst/>
          </a:prstGeom>
          <a:ln w="12700">
            <a:miter lim="400000"/>
          </a:ln>
        </p:spPr>
      </p:pic>
      <p:sp>
        <p:nvSpPr>
          <p:cNvPr id="264" name="Oval"/>
          <p:cNvSpPr/>
          <p:nvPr/>
        </p:nvSpPr>
        <p:spPr>
          <a:xfrm>
            <a:off x="19399144" y="11869510"/>
            <a:ext cx="2349501" cy="1042596"/>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Check to make sure the install went well…"/>
          <p:cNvSpPr txBox="1"/>
          <p:nvPr>
            <p:ph type="body" sz="half" idx="1"/>
          </p:nvPr>
        </p:nvSpPr>
        <p:spPr>
          <a:xfrm>
            <a:off x="1121833" y="4036431"/>
            <a:ext cx="9512167" cy="8680157"/>
          </a:xfrm>
          <a:prstGeom prst="rect">
            <a:avLst/>
          </a:prstGeom>
        </p:spPr>
        <p:txBody>
          <a:bodyPr/>
          <a:lstStyle/>
          <a:p>
            <a:pPr/>
            <a:r>
              <a:t>Check to make sure the install went well</a:t>
            </a:r>
          </a:p>
          <a:p>
            <a:pPr/>
            <a:r>
              <a:t>Open R</a:t>
            </a:r>
          </a:p>
          <a:p>
            <a:pPr/>
            <a:r>
              <a:t>Make sure it says:</a:t>
            </a:r>
            <a:br/>
          </a:p>
          <a:p>
            <a:pPr lvl="1" marL="638923" indent="-12700" algn="just">
              <a:spcBef>
                <a:spcPts val="0"/>
              </a:spcBef>
              <a:buSzTx/>
              <a:buNone/>
              <a:defRPr spc="-170" sz="8500">
                <a:latin typeface="Helvetica Neue Medium"/>
                <a:ea typeface="Helvetica Neue Medium"/>
                <a:cs typeface="Helvetica Neue Medium"/>
                <a:sym typeface="Helvetica Neue Medium"/>
              </a:defRPr>
            </a:pPr>
            <a:r>
              <a:t>“R version 4.3.1 (2023-06-16) — “Beagle Scouts”</a:t>
            </a:r>
          </a:p>
        </p:txBody>
      </p:sp>
      <p:sp>
        <p:nvSpPr>
          <p:cNvPr id="267" name="Set up"/>
          <p:cNvSpPr txBox="1"/>
          <p:nvPr>
            <p:ph type="title"/>
          </p:nvPr>
        </p:nvSpPr>
        <p:spPr>
          <a:prstGeom prst="rect">
            <a:avLst/>
          </a:prstGeom>
        </p:spPr>
        <p:txBody>
          <a:bodyPr/>
          <a:lstStyle/>
          <a:p>
            <a:pPr/>
            <a:r>
              <a:t>Set up</a:t>
            </a:r>
          </a:p>
        </p:txBody>
      </p:sp>
      <p:sp>
        <p:nvSpPr>
          <p:cNvPr id="268"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69" name="Screen Shot 2023-07-25 at 10.52.27 AM.png" descr="Screen Shot 2023-07-25 at 10.52.27 AM.png"/>
          <p:cNvPicPr>
            <a:picLocks noChangeAspect="1"/>
          </p:cNvPicPr>
          <p:nvPr/>
        </p:nvPicPr>
        <p:blipFill>
          <a:blip r:embed="rId2">
            <a:extLst/>
          </a:blip>
          <a:stretch>
            <a:fillRect/>
          </a:stretch>
        </p:blipFill>
        <p:spPr>
          <a:xfrm>
            <a:off x="12383449" y="4138697"/>
            <a:ext cx="10757587" cy="802141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70" name="Oval"/>
          <p:cNvSpPr/>
          <p:nvPr/>
        </p:nvSpPr>
        <p:spPr>
          <a:xfrm>
            <a:off x="12003709" y="3750733"/>
            <a:ext cx="8656130"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71" name="We will pause here until…"/>
          <p:cNvSpPr txBox="1"/>
          <p:nvPr/>
        </p:nvSpPr>
        <p:spPr>
          <a:xfrm>
            <a:off x="14120926" y="11395397"/>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et up"/>
          <p:cNvSpPr txBox="1"/>
          <p:nvPr>
            <p:ph type="title"/>
          </p:nvPr>
        </p:nvSpPr>
        <p:spPr>
          <a:prstGeom prst="rect">
            <a:avLst/>
          </a:prstGeom>
        </p:spPr>
        <p:txBody>
          <a:bodyPr/>
          <a:lstStyle/>
          <a:p>
            <a:pPr/>
            <a:r>
              <a:t>Set up</a:t>
            </a:r>
          </a:p>
        </p:txBody>
      </p:sp>
      <p:sp>
        <p:nvSpPr>
          <p:cNvPr id="274"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75" name="If you already have R studio, make sure you have the latest version.…"/>
          <p:cNvSpPr txBox="1"/>
          <p:nvPr>
            <p:ph type="body" sz="half" idx="1"/>
          </p:nvPr>
        </p:nvSpPr>
        <p:spPr>
          <a:xfrm>
            <a:off x="1206500" y="4248504"/>
            <a:ext cx="10249835" cy="8256012"/>
          </a:xfrm>
          <a:prstGeom prst="rect">
            <a:avLst/>
          </a:prstGeom>
        </p:spPr>
        <p:txBody>
          <a:bodyPr/>
          <a:lstStyle/>
          <a:p>
            <a:pPr marL="579119" indent="-579119" defTabSz="2316421">
              <a:spcBef>
                <a:spcPts val="4200"/>
              </a:spcBef>
              <a:defRPr sz="4560"/>
            </a:pPr>
            <a:r>
              <a:t>If you already have R studio, make sure you have the latest version.</a:t>
            </a:r>
          </a:p>
          <a:p>
            <a:pPr marL="579119" indent="-579119" defTabSz="2316421">
              <a:spcBef>
                <a:spcPts val="4200"/>
              </a:spcBef>
              <a:defRPr sz="4560"/>
            </a:pPr>
            <a:r>
              <a:t>Open Rstudio, go to the “Help” drop down menu at the top of the window</a:t>
            </a:r>
          </a:p>
          <a:p>
            <a:pPr marL="579119" indent="-579119" defTabSz="2316421">
              <a:spcBef>
                <a:spcPts val="4200"/>
              </a:spcBef>
              <a:defRPr sz="4560"/>
            </a:pPr>
            <a:r>
              <a:t>Select “Check for Updates”</a:t>
            </a:r>
          </a:p>
          <a:p>
            <a:pPr marL="579119" indent="-579119" defTabSz="2316421">
              <a:spcBef>
                <a:spcPts val="4200"/>
              </a:spcBef>
              <a:defRPr sz="4560"/>
            </a:pPr>
            <a:r>
              <a:t>If you have the latest version, you’re good to go!</a:t>
            </a:r>
          </a:p>
          <a:p>
            <a:pPr marL="579119" indent="-579119" defTabSz="2316421">
              <a:spcBef>
                <a:spcPts val="4200"/>
              </a:spcBef>
              <a:defRPr sz="4560"/>
            </a:pPr>
            <a:r>
              <a:t>If you see “Updated Available” follow along to update Rstudio.</a:t>
            </a:r>
          </a:p>
        </p:txBody>
      </p:sp>
      <p:pic>
        <p:nvPicPr>
          <p:cNvPr id="276" name="Screen Shot 2023-07-23 at 12.02.19 PM.png" descr="Screen Shot 2023-07-23 at 12.02.19 PM.png"/>
          <p:cNvPicPr>
            <a:picLocks noChangeAspect="1"/>
          </p:cNvPicPr>
          <p:nvPr/>
        </p:nvPicPr>
        <p:blipFill>
          <a:blip r:embed="rId2">
            <a:extLst/>
          </a:blip>
          <a:stretch>
            <a:fillRect/>
          </a:stretch>
        </p:blipFill>
        <p:spPr>
          <a:xfrm>
            <a:off x="11874915" y="4346686"/>
            <a:ext cx="11896335" cy="469502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277" name="Screen Shot 2023-07-23 at 12.02.31 PM.png" descr="Screen Shot 2023-07-23 at 12.02.31 PM.png"/>
          <p:cNvPicPr>
            <a:picLocks noChangeAspect="1"/>
          </p:cNvPicPr>
          <p:nvPr/>
        </p:nvPicPr>
        <p:blipFill>
          <a:blip r:embed="rId3">
            <a:extLst/>
          </a:blip>
          <a:stretch>
            <a:fillRect/>
          </a:stretch>
        </p:blipFill>
        <p:spPr>
          <a:xfrm>
            <a:off x="13012239" y="8169316"/>
            <a:ext cx="4420789" cy="348592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78" name="Hey look, I have software that’s up to date! Who would have thought?"/>
          <p:cNvSpPr txBox="1"/>
          <p:nvPr/>
        </p:nvSpPr>
        <p:spPr>
          <a:xfrm>
            <a:off x="18181015" y="11961586"/>
            <a:ext cx="5928970"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Hey look, I have software that’s up to date!</a:t>
            </a:r>
            <a:br/>
            <a:r>
              <a:t>Who would have thought?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et up"/>
          <p:cNvSpPr txBox="1"/>
          <p:nvPr>
            <p:ph type="title"/>
          </p:nvPr>
        </p:nvSpPr>
        <p:spPr>
          <a:prstGeom prst="rect">
            <a:avLst/>
          </a:prstGeom>
        </p:spPr>
        <p:txBody>
          <a:bodyPr/>
          <a:lstStyle/>
          <a:p>
            <a:pPr/>
            <a:r>
              <a:t>Set up</a:t>
            </a:r>
          </a:p>
        </p:txBody>
      </p:sp>
      <p:sp>
        <p:nvSpPr>
          <p:cNvPr id="281"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82" name="Go to: https://posit.co/download/rstudio-desktop/#download…"/>
          <p:cNvSpPr txBox="1"/>
          <p:nvPr>
            <p:ph type="body" sz="half" idx="1"/>
          </p:nvPr>
        </p:nvSpPr>
        <p:spPr>
          <a:xfrm>
            <a:off x="1206500" y="4248504"/>
            <a:ext cx="10249835" cy="8256012"/>
          </a:xfrm>
          <a:prstGeom prst="rect">
            <a:avLst/>
          </a:prstGeom>
        </p:spPr>
        <p:txBody>
          <a:bodyPr/>
          <a:lstStyle/>
          <a:p>
            <a:pPr/>
            <a:r>
              <a:t>Go to:</a:t>
            </a:r>
            <a:br/>
            <a:r>
              <a:rPr u="sng">
                <a:hlinkClick r:id="rId2" invalidUrl="" action="" tgtFrame="" tooltip="" history="1" highlightClick="0" endSnd="0"/>
              </a:rPr>
              <a:t>https://posit.co/download/rstudio-desktop/#download</a:t>
            </a:r>
          </a:p>
          <a:p>
            <a:pPr/>
            <a:r>
              <a:t>Click “Download R Studio” (it will automatically detect your OS)</a:t>
            </a:r>
          </a:p>
          <a:p>
            <a:pPr/>
            <a:r>
              <a:t>Install Rstudio using all the defaults.</a:t>
            </a:r>
          </a:p>
        </p:txBody>
      </p:sp>
      <p:pic>
        <p:nvPicPr>
          <p:cNvPr id="283" name="Screen Shot 2023-07-23 at 12.04.24 PM.png" descr="Screen Shot 2023-07-23 at 12.04.24 PM.png"/>
          <p:cNvPicPr>
            <a:picLocks noChangeAspect="1"/>
          </p:cNvPicPr>
          <p:nvPr/>
        </p:nvPicPr>
        <p:blipFill>
          <a:blip r:embed="rId3">
            <a:extLst/>
          </a:blip>
          <a:stretch>
            <a:fillRect/>
          </a:stretch>
        </p:blipFill>
        <p:spPr>
          <a:xfrm>
            <a:off x="11571353" y="3674959"/>
            <a:ext cx="10626894" cy="8931999"/>
          </a:xfrm>
          <a:prstGeom prst="rect">
            <a:avLst/>
          </a:prstGeom>
          <a:ln w="25400">
            <a:miter lim="400000"/>
          </a:ln>
          <a:effectLst>
            <a:reflection blurRad="0" stA="82330" stPos="0" endA="0" endPos="40000" dist="0" dir="5400000" fadeDir="5400000" sx="100000" sy="-100000" kx="0" ky="0" algn="bl" rotWithShape="0"/>
          </a:effectLst>
        </p:spPr>
      </p:pic>
      <p:sp>
        <p:nvSpPr>
          <p:cNvPr id="284" name="Oval"/>
          <p:cNvSpPr/>
          <p:nvPr/>
        </p:nvSpPr>
        <p:spPr>
          <a:xfrm>
            <a:off x="16603133" y="9694333"/>
            <a:ext cx="4675038"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et up"/>
          <p:cNvSpPr txBox="1"/>
          <p:nvPr>
            <p:ph type="title"/>
          </p:nvPr>
        </p:nvSpPr>
        <p:spPr>
          <a:prstGeom prst="rect">
            <a:avLst/>
          </a:prstGeom>
        </p:spPr>
        <p:txBody>
          <a:bodyPr/>
          <a:lstStyle/>
          <a:p>
            <a:pPr/>
            <a:r>
              <a:t>Set up</a:t>
            </a:r>
          </a:p>
        </p:txBody>
      </p:sp>
      <p:sp>
        <p:nvSpPr>
          <p:cNvPr id="287"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88" name="Open Rstudio…"/>
          <p:cNvSpPr txBox="1"/>
          <p:nvPr>
            <p:ph type="body" sz="half" idx="1"/>
          </p:nvPr>
        </p:nvSpPr>
        <p:spPr>
          <a:xfrm>
            <a:off x="1206500" y="4248504"/>
            <a:ext cx="10249835" cy="8256012"/>
          </a:xfrm>
          <a:prstGeom prst="rect">
            <a:avLst/>
          </a:prstGeom>
        </p:spPr>
        <p:txBody>
          <a:bodyPr/>
          <a:lstStyle/>
          <a:p>
            <a:pPr marL="603504" indent="-603504" defTabSz="2413955">
              <a:spcBef>
                <a:spcPts val="4400"/>
              </a:spcBef>
              <a:defRPr sz="4752"/>
            </a:pPr>
            <a:r>
              <a:t>Open Rstudio</a:t>
            </a:r>
          </a:p>
          <a:p>
            <a:pPr marL="603504" indent="-603504" defTabSz="2413955">
              <a:spcBef>
                <a:spcPts val="4400"/>
              </a:spcBef>
              <a:defRPr sz="4752"/>
            </a:pPr>
            <a:r>
              <a:t>Make sure it is accessing the correct version of R (4.3.1)</a:t>
            </a:r>
          </a:p>
          <a:p>
            <a:pPr marL="603504" indent="-603504" defTabSz="2413955">
              <a:spcBef>
                <a:spcPts val="4400"/>
              </a:spcBef>
              <a:defRPr sz="4752"/>
            </a:pPr>
            <a:r>
              <a:t>If it is not, select “Global Options”</a:t>
            </a:r>
          </a:p>
          <a:p>
            <a:pPr marL="603504" indent="-603504" defTabSz="2413955">
              <a:spcBef>
                <a:spcPts val="4400"/>
              </a:spcBef>
              <a:defRPr sz="4752"/>
            </a:pPr>
            <a:r>
              <a:t>Click “Browse” and navigate to your newly installed version of R (4.3.1)</a:t>
            </a:r>
          </a:p>
          <a:p>
            <a:pPr marL="603504" indent="-603504" defTabSz="2413955">
              <a:spcBef>
                <a:spcPts val="4400"/>
              </a:spcBef>
              <a:defRPr sz="4752"/>
            </a:pPr>
            <a:r>
              <a:t>Click “Apply” (you may need to restart Rstudio too)</a:t>
            </a:r>
          </a:p>
        </p:txBody>
      </p:sp>
      <p:pic>
        <p:nvPicPr>
          <p:cNvPr id="289" name="Screen Shot 2023-07-25 at 11.17.28 AM.png" descr="Screen Shot 2023-07-25 at 11.17.28 AM.png"/>
          <p:cNvPicPr>
            <a:picLocks noChangeAspect="1"/>
          </p:cNvPicPr>
          <p:nvPr/>
        </p:nvPicPr>
        <p:blipFill>
          <a:blip r:embed="rId2">
            <a:extLst/>
          </a:blip>
          <a:stretch>
            <a:fillRect/>
          </a:stretch>
        </p:blipFill>
        <p:spPr>
          <a:xfrm>
            <a:off x="11624778" y="3398907"/>
            <a:ext cx="10947401" cy="4826001"/>
          </a:xfrm>
          <a:prstGeom prst="rect">
            <a:avLst/>
          </a:prstGeom>
          <a:ln w="12700">
            <a:miter lim="400000"/>
          </a:ln>
        </p:spPr>
      </p:pic>
      <p:pic>
        <p:nvPicPr>
          <p:cNvPr id="290" name="Screen Shot 2023-07-25 at 11.18.32 AM.png" descr="Screen Shot 2023-07-25 at 11.18.32 AM.png"/>
          <p:cNvPicPr>
            <a:picLocks noChangeAspect="1"/>
          </p:cNvPicPr>
          <p:nvPr/>
        </p:nvPicPr>
        <p:blipFill>
          <a:blip r:embed="rId3">
            <a:extLst/>
          </a:blip>
          <a:stretch>
            <a:fillRect/>
          </a:stretch>
        </p:blipFill>
        <p:spPr>
          <a:xfrm>
            <a:off x="13175059" y="7306844"/>
            <a:ext cx="5518319" cy="5791877"/>
          </a:xfrm>
          <a:prstGeom prst="rect">
            <a:avLst/>
          </a:prstGeom>
          <a:ln w="12700">
            <a:miter lim="400000"/>
          </a:ln>
        </p:spPr>
      </p:pic>
      <p:sp>
        <p:nvSpPr>
          <p:cNvPr id="291" name="Oval"/>
          <p:cNvSpPr/>
          <p:nvPr/>
        </p:nvSpPr>
        <p:spPr>
          <a:xfrm>
            <a:off x="16829471" y="8199663"/>
            <a:ext cx="1475393" cy="77845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2" name="Oval"/>
          <p:cNvSpPr/>
          <p:nvPr/>
        </p:nvSpPr>
        <p:spPr>
          <a:xfrm>
            <a:off x="17447538" y="12576929"/>
            <a:ext cx="1475392" cy="77845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3" name="We will pause here until…"/>
          <p:cNvSpPr txBox="1"/>
          <p:nvPr/>
        </p:nvSpPr>
        <p:spPr>
          <a:xfrm>
            <a:off x="8431326" y="11835664"/>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Screen Shot 2023-07-25 at 11.27.19 AM.png" descr="Screen Shot 2023-07-25 at 11.27.19 AM.png"/>
          <p:cNvPicPr>
            <a:picLocks noChangeAspect="1"/>
          </p:cNvPicPr>
          <p:nvPr/>
        </p:nvPicPr>
        <p:blipFill>
          <a:blip r:embed="rId2">
            <a:extLst/>
          </a:blip>
          <a:stretch>
            <a:fillRect/>
          </a:stretch>
        </p:blipFill>
        <p:spPr>
          <a:xfrm>
            <a:off x="12061134" y="7582352"/>
            <a:ext cx="9786278" cy="6599212"/>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96" name="Set up"/>
          <p:cNvSpPr txBox="1"/>
          <p:nvPr>
            <p:ph type="title"/>
          </p:nvPr>
        </p:nvSpPr>
        <p:spPr>
          <a:prstGeom prst="rect">
            <a:avLst/>
          </a:prstGeom>
        </p:spPr>
        <p:txBody>
          <a:bodyPr/>
          <a:lstStyle/>
          <a:p>
            <a:pPr/>
            <a:r>
              <a:t>Set up</a:t>
            </a:r>
          </a:p>
        </p:txBody>
      </p:sp>
      <p:sp>
        <p:nvSpPr>
          <p:cNvPr id="297"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298" name="Open Rstudio…"/>
          <p:cNvSpPr txBox="1"/>
          <p:nvPr>
            <p:ph type="body" sz="half" idx="1"/>
          </p:nvPr>
        </p:nvSpPr>
        <p:spPr>
          <a:xfrm>
            <a:off x="1206500" y="4248504"/>
            <a:ext cx="9573498" cy="8995623"/>
          </a:xfrm>
          <a:prstGeom prst="rect">
            <a:avLst/>
          </a:prstGeom>
        </p:spPr>
        <p:txBody>
          <a:bodyPr/>
          <a:lstStyle/>
          <a:p>
            <a:pPr marL="524255" indent="-524255" defTabSz="2096971">
              <a:spcBef>
                <a:spcPts val="3800"/>
              </a:spcBef>
              <a:defRPr sz="4128"/>
            </a:pPr>
            <a:r>
              <a:t>Open Rstudio</a:t>
            </a:r>
          </a:p>
          <a:p>
            <a:pPr marL="524255" indent="-524255" defTabSz="2096971">
              <a:spcBef>
                <a:spcPts val="3800"/>
              </a:spcBef>
              <a:defRPr sz="4128"/>
            </a:pPr>
            <a:r>
              <a:t>Find the “Terminal” Window</a:t>
            </a:r>
          </a:p>
          <a:p>
            <a:pPr marL="524255" indent="-524255" defTabSz="2096971">
              <a:spcBef>
                <a:spcPts val="3800"/>
              </a:spcBef>
              <a:defRPr sz="4128"/>
            </a:pPr>
            <a:r>
              <a:t>Type:</a:t>
            </a:r>
            <a:br/>
            <a:r>
              <a:t>$ which git</a:t>
            </a:r>
            <a:br/>
            <a:r>
              <a:t>response: “/usr/bin/git” </a:t>
            </a:r>
          </a:p>
          <a:p>
            <a:pPr marL="524255" indent="-524255" defTabSz="2096971">
              <a:spcBef>
                <a:spcPts val="3800"/>
              </a:spcBef>
              <a:defRPr sz="4128"/>
            </a:pPr>
            <a:r>
              <a:t>Type:</a:t>
            </a:r>
            <a:br/>
            <a:r>
              <a:t>$ git --version</a:t>
            </a:r>
            <a:br/>
            <a:r>
              <a:t>response: “git version 2.41.0”</a:t>
            </a:r>
          </a:p>
          <a:p>
            <a:pPr marL="524255" indent="-524255" defTabSz="2096971">
              <a:spcBef>
                <a:spcPts val="3800"/>
              </a:spcBef>
              <a:defRPr sz="4128"/>
            </a:pPr>
            <a:r>
              <a:t>If you don’t have Git (response: “git: command not found”) or it is not version 2.41.0, follow along to install/upgrade</a:t>
            </a:r>
          </a:p>
        </p:txBody>
      </p:sp>
      <p:sp>
        <p:nvSpPr>
          <p:cNvPr id="299" name="Oval"/>
          <p:cNvSpPr/>
          <p:nvPr/>
        </p:nvSpPr>
        <p:spPr>
          <a:xfrm>
            <a:off x="12576712" y="11485815"/>
            <a:ext cx="957776" cy="505345"/>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00" name="Screen Shot 2023-07-25 at 1.38.37 PM.png" descr="Screen Shot 2023-07-25 at 1.38.37 PM.png"/>
          <p:cNvPicPr>
            <a:picLocks noChangeAspect="1"/>
          </p:cNvPicPr>
          <p:nvPr/>
        </p:nvPicPr>
        <p:blipFill>
          <a:blip r:embed="rId3">
            <a:extLst/>
          </a:blip>
          <a:stretch>
            <a:fillRect/>
          </a:stretch>
        </p:blipFill>
        <p:spPr>
          <a:xfrm>
            <a:off x="9636658" y="3857547"/>
            <a:ext cx="13893801" cy="30353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et up"/>
          <p:cNvSpPr txBox="1"/>
          <p:nvPr>
            <p:ph type="title"/>
          </p:nvPr>
        </p:nvSpPr>
        <p:spPr>
          <a:prstGeom prst="rect">
            <a:avLst/>
          </a:prstGeom>
        </p:spPr>
        <p:txBody>
          <a:bodyPr/>
          <a:lstStyle/>
          <a:p>
            <a:pPr/>
            <a:r>
              <a:t>Set up</a:t>
            </a:r>
          </a:p>
        </p:txBody>
      </p:sp>
      <p:sp>
        <p:nvSpPr>
          <p:cNvPr id="303"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304" name="WINDOWS: Upgrading Git…"/>
          <p:cNvSpPr txBox="1"/>
          <p:nvPr>
            <p:ph type="body" sz="half" idx="1"/>
          </p:nvPr>
        </p:nvSpPr>
        <p:spPr>
          <a:xfrm>
            <a:off x="1206500" y="4248504"/>
            <a:ext cx="9573498" cy="8995623"/>
          </a:xfrm>
          <a:prstGeom prst="rect">
            <a:avLst/>
          </a:prstGeom>
        </p:spPr>
        <p:txBody>
          <a:bodyPr/>
          <a:lstStyle/>
          <a:p>
            <a:pPr marL="0" indent="0" defTabSz="619125">
              <a:lnSpc>
                <a:spcPct val="100000"/>
              </a:lnSpc>
              <a:spcBef>
                <a:spcPts val="0"/>
              </a:spcBef>
              <a:buSzTx/>
              <a:buNone/>
              <a:defRPr b="1" sz="4125"/>
            </a:pPr>
            <a:r>
              <a:rPr u="sng"/>
              <a:t>WINDOWS</a:t>
            </a:r>
            <a:r>
              <a:t>: Upgrading Git</a:t>
            </a:r>
          </a:p>
          <a:p>
            <a:pPr marL="457200" indent="-457200" defTabSz="1828754">
              <a:spcBef>
                <a:spcPts val="3300"/>
              </a:spcBef>
              <a:defRPr sz="3600"/>
            </a:pPr>
            <a:r>
              <a:t>In the terminal, type:</a:t>
            </a:r>
            <a:br/>
            <a:br/>
            <a:r>
              <a:t>$ git update git-for-windows</a:t>
            </a:r>
            <a:br/>
          </a:p>
          <a:p>
            <a:pPr marL="0" indent="0" defTabSz="619125">
              <a:lnSpc>
                <a:spcPct val="100000"/>
              </a:lnSpc>
              <a:spcBef>
                <a:spcPts val="0"/>
              </a:spcBef>
              <a:buSzTx/>
              <a:buNone/>
              <a:defRPr b="1" sz="4125"/>
            </a:pPr>
            <a:r>
              <a:rPr u="sng"/>
              <a:t>WINDOWS:</a:t>
            </a:r>
            <a:r>
              <a:t> Git Initial Install</a:t>
            </a:r>
            <a:endParaRPr u="sng"/>
          </a:p>
          <a:p>
            <a:pPr marL="457200" indent="-457200" defTabSz="1828754">
              <a:spcBef>
                <a:spcPts val="3300"/>
              </a:spcBef>
              <a:defRPr sz="3600"/>
            </a:pPr>
            <a:r>
              <a:t>Go to </a:t>
            </a:r>
            <a:r>
              <a:rPr u="sng">
                <a:hlinkClick r:id="rId2" invalidUrl="" action="" tgtFrame="" tooltip="" history="1" highlightClick="0" endSnd="0"/>
              </a:rPr>
              <a:t>https://gitforwindows.org</a:t>
            </a:r>
          </a:p>
          <a:p>
            <a:pPr marL="457200" indent="-457200" defTabSz="1828754">
              <a:spcBef>
                <a:spcPts val="3300"/>
              </a:spcBef>
              <a:defRPr sz="3600"/>
            </a:pPr>
            <a:r>
              <a:t>Click Download &amp; Install:</a:t>
            </a:r>
          </a:p>
          <a:p>
            <a:pPr lvl="1" marL="914400" indent="-457200" defTabSz="1828754">
              <a:spcBef>
                <a:spcPts val="3300"/>
              </a:spcBef>
              <a:buSzPct val="40000"/>
              <a:buBlip>
                <a:blip r:embed="rId3"/>
              </a:buBlip>
              <a:defRPr sz="3600"/>
            </a:pPr>
            <a:r>
              <a:t>When asked to “adjust your PATH environment”, </a:t>
            </a:r>
            <a:r>
              <a:rPr b="1" u="sng"/>
              <a:t>select</a:t>
            </a:r>
            <a:r>
              <a:t> “Git from the command line and also from 3rd-party software”</a:t>
            </a:r>
          </a:p>
          <a:p>
            <a:pPr lvl="1" marL="914400" indent="-457200" defTabSz="1828754">
              <a:spcBef>
                <a:spcPts val="3300"/>
              </a:spcBef>
              <a:buSzPct val="40000"/>
              <a:buBlip>
                <a:blip r:embed="rId3"/>
              </a:buBlip>
              <a:defRPr sz="3600"/>
            </a:pPr>
            <a:r>
              <a:t>Install in the default location</a:t>
            </a:r>
          </a:p>
        </p:txBody>
      </p:sp>
      <p:pic>
        <p:nvPicPr>
          <p:cNvPr id="305" name="Screen Shot 2023-07-25 at 11.45.32 AM.png" descr="Screen Shot 2023-07-25 at 11.45.32 AM.png"/>
          <p:cNvPicPr>
            <a:picLocks noChangeAspect="1"/>
          </p:cNvPicPr>
          <p:nvPr/>
        </p:nvPicPr>
        <p:blipFill>
          <a:blip r:embed="rId4">
            <a:extLst/>
          </a:blip>
          <a:stretch>
            <a:fillRect/>
          </a:stretch>
        </p:blipFill>
        <p:spPr>
          <a:xfrm>
            <a:off x="13263867" y="8119898"/>
            <a:ext cx="8623301" cy="48387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306" name="Screen Shot 2023-07-25 at 11.47.47 AM.png" descr="Screen Shot 2023-07-25 at 11.47.47 AM.png"/>
          <p:cNvPicPr>
            <a:picLocks noChangeAspect="1"/>
          </p:cNvPicPr>
          <p:nvPr/>
        </p:nvPicPr>
        <p:blipFill>
          <a:blip r:embed="rId5">
            <a:extLst/>
          </a:blip>
          <a:stretch>
            <a:fillRect/>
          </a:stretch>
        </p:blipFill>
        <p:spPr>
          <a:xfrm>
            <a:off x="13272868" y="3620332"/>
            <a:ext cx="8623301" cy="4137366"/>
          </a:xfrm>
          <a:prstGeom prst="rect">
            <a:avLst/>
          </a:prstGeom>
          <a:ln w="25400">
            <a:solidFill>
              <a:srgbClr val="FFFFFF"/>
            </a:solidFill>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et up"/>
          <p:cNvSpPr txBox="1"/>
          <p:nvPr>
            <p:ph type="title"/>
          </p:nvPr>
        </p:nvSpPr>
        <p:spPr>
          <a:prstGeom prst="rect">
            <a:avLst/>
          </a:prstGeom>
        </p:spPr>
        <p:txBody>
          <a:bodyPr/>
          <a:lstStyle/>
          <a:p>
            <a:pPr/>
            <a:r>
              <a:t>Set up</a:t>
            </a:r>
          </a:p>
        </p:txBody>
      </p:sp>
      <p:sp>
        <p:nvSpPr>
          <p:cNvPr id="309"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310" name="MAC: Upgrade or Install Git…"/>
          <p:cNvSpPr txBox="1"/>
          <p:nvPr>
            <p:ph type="body" sz="half" idx="1"/>
          </p:nvPr>
        </p:nvSpPr>
        <p:spPr>
          <a:xfrm>
            <a:off x="1206500" y="4248504"/>
            <a:ext cx="9573498" cy="8995623"/>
          </a:xfrm>
          <a:prstGeom prst="rect">
            <a:avLst/>
          </a:prstGeom>
        </p:spPr>
        <p:txBody>
          <a:bodyPr/>
          <a:lstStyle/>
          <a:p>
            <a:pPr marL="0" indent="0" defTabSz="454025">
              <a:lnSpc>
                <a:spcPct val="100000"/>
              </a:lnSpc>
              <a:spcBef>
                <a:spcPts val="0"/>
              </a:spcBef>
              <a:buSzTx/>
              <a:buNone/>
              <a:defRPr b="1" sz="4345"/>
            </a:pPr>
            <a:r>
              <a:rPr u="sng"/>
              <a:t>MAC</a:t>
            </a:r>
            <a:r>
              <a:t>: Upgrade </a:t>
            </a:r>
            <a:r>
              <a:rPr u="sng"/>
              <a:t>or</a:t>
            </a:r>
            <a:r>
              <a:t> Install Git</a:t>
            </a:r>
          </a:p>
          <a:p>
            <a:pPr marL="125730" indent="-125730" defTabSz="1341086">
              <a:spcBef>
                <a:spcPts val="2400"/>
              </a:spcBef>
              <a:buSzPct val="100000"/>
              <a:buAutoNum type="arabicPeriod" startAt="1"/>
              <a:defRPr sz="2640"/>
            </a:pPr>
            <a:r>
              <a:t> Install home-brew</a:t>
            </a:r>
          </a:p>
          <a:p>
            <a:pPr lvl="1" marL="670560" indent="-335280" defTabSz="1341086">
              <a:spcBef>
                <a:spcPts val="2400"/>
              </a:spcBef>
              <a:buClr>
                <a:srgbClr val="FFFFFF"/>
              </a:buClr>
              <a:defRPr sz="2640"/>
            </a:pPr>
            <a:r>
              <a:t> Got to </a:t>
            </a:r>
            <a:r>
              <a:rPr u="sng"/>
              <a:t>https://brew.sh</a:t>
            </a:r>
          </a:p>
          <a:p>
            <a:pPr lvl="1" marL="670560" indent="-335280" defTabSz="1341086">
              <a:spcBef>
                <a:spcPts val="2400"/>
              </a:spcBef>
              <a:buClr>
                <a:srgbClr val="FFFFFF"/>
              </a:buClr>
              <a:defRPr sz="2640"/>
            </a:pPr>
            <a:r>
              <a:t>In the terminal, type:</a:t>
            </a:r>
            <a:br/>
            <a:br/>
            <a:r>
              <a:t>$ /bin/bash -c "$(curl -fsSL https://raw.githubusercontent.com/Homebrew/install/HEAD/install.sh)” (you can copy this from the brew.sh site)</a:t>
            </a:r>
          </a:p>
          <a:p>
            <a:pPr lvl="1" marL="670560" indent="-335280" defTabSz="1341086">
              <a:spcBef>
                <a:spcPts val="2400"/>
              </a:spcBef>
              <a:defRPr sz="2640"/>
            </a:pPr>
            <a:r>
              <a:t>Enter your password when prompted</a:t>
            </a:r>
          </a:p>
          <a:p>
            <a:pPr marL="125730" indent="-125730" defTabSz="1341086">
              <a:spcBef>
                <a:spcPts val="2400"/>
              </a:spcBef>
              <a:buClr>
                <a:srgbClr val="FFFFFF"/>
              </a:buClr>
              <a:buSzPct val="100000"/>
              <a:buAutoNum type="arabicPeriod" startAt="1"/>
              <a:defRPr sz="2640"/>
            </a:pPr>
            <a:r>
              <a:t> Install git</a:t>
            </a:r>
          </a:p>
          <a:p>
            <a:pPr lvl="1" marL="670560" indent="-335280" defTabSz="1341086">
              <a:spcBef>
                <a:spcPts val="2400"/>
              </a:spcBef>
              <a:buClr>
                <a:srgbClr val="FFFFFF"/>
              </a:buClr>
              <a:defRPr sz="2640"/>
            </a:pPr>
            <a:r>
              <a:t>In the Terminal type:</a:t>
            </a:r>
          </a:p>
          <a:p>
            <a:pPr lvl="2" marL="0" indent="670560" defTabSz="1341086">
              <a:spcBef>
                <a:spcPts val="2400"/>
              </a:spcBef>
              <a:buClr>
                <a:srgbClr val="FFFFFF"/>
              </a:buClr>
              <a:buSzTx/>
              <a:buNone/>
              <a:defRPr sz="2640"/>
            </a:pPr>
            <a:r>
              <a:t>$ brew install git </a:t>
            </a:r>
          </a:p>
          <a:p>
            <a:pPr marL="125730" indent="-125730" defTabSz="1341086">
              <a:spcBef>
                <a:spcPts val="2400"/>
              </a:spcBef>
              <a:buClr>
                <a:srgbClr val="FFFFFF"/>
              </a:buClr>
              <a:buSzPct val="100000"/>
              <a:buAutoNum type="arabicPeriod" startAt="1"/>
              <a:defRPr sz="2640"/>
            </a:pPr>
            <a:r>
              <a:t> Check that you have the updated version</a:t>
            </a:r>
          </a:p>
          <a:p>
            <a:pPr lvl="2" marL="0" indent="670560" defTabSz="1341086">
              <a:spcBef>
                <a:spcPts val="2400"/>
              </a:spcBef>
              <a:buClr>
                <a:srgbClr val="FFFFFF"/>
              </a:buClr>
              <a:buSzTx/>
              <a:buNone/>
              <a:defRPr sz="2640"/>
            </a:pPr>
            <a:r>
              <a:t>$ git --version </a:t>
            </a:r>
            <a:br/>
          </a:p>
        </p:txBody>
      </p:sp>
      <p:pic>
        <p:nvPicPr>
          <p:cNvPr id="311" name="Screen Shot 2023-07-25 at 12.06.29 PM.png" descr="Screen Shot 2023-07-25 at 12.06.29 PM.png"/>
          <p:cNvPicPr>
            <a:picLocks noChangeAspect="1"/>
          </p:cNvPicPr>
          <p:nvPr/>
        </p:nvPicPr>
        <p:blipFill>
          <a:blip r:embed="rId2">
            <a:extLst/>
          </a:blip>
          <a:stretch>
            <a:fillRect/>
          </a:stretch>
        </p:blipFill>
        <p:spPr>
          <a:xfrm>
            <a:off x="13031378" y="2297999"/>
            <a:ext cx="8839201" cy="6261101"/>
          </a:xfrm>
          <a:prstGeom prst="rect">
            <a:avLst/>
          </a:prstGeom>
          <a:ln w="25400">
            <a:solidFill>
              <a:srgbClr val="FFFFFF"/>
            </a:solidFill>
            <a:miter lim="400000"/>
          </a:ln>
        </p:spPr>
      </p:pic>
      <p:pic>
        <p:nvPicPr>
          <p:cNvPr id="312" name="Screen Shot 2023-07-25 at 12.07.01 PM.png" descr="Screen Shot 2023-07-25 at 12.07.01 PM.png"/>
          <p:cNvPicPr>
            <a:picLocks noChangeAspect="1"/>
          </p:cNvPicPr>
          <p:nvPr/>
        </p:nvPicPr>
        <p:blipFill>
          <a:blip r:embed="rId3">
            <a:extLst/>
          </a:blip>
          <a:stretch>
            <a:fillRect/>
          </a:stretch>
        </p:blipFill>
        <p:spPr>
          <a:xfrm>
            <a:off x="13097053" y="8807336"/>
            <a:ext cx="8707849" cy="4721465"/>
          </a:xfrm>
          <a:prstGeom prst="rect">
            <a:avLst/>
          </a:prstGeom>
          <a:ln w="25400">
            <a:solidFill>
              <a:srgbClr val="FFFFFF"/>
            </a:solidFill>
            <a:miter lim="400000"/>
          </a:ln>
        </p:spPr>
      </p:pic>
      <p:sp>
        <p:nvSpPr>
          <p:cNvPr id="313" name="We will pause here until…"/>
          <p:cNvSpPr txBox="1"/>
          <p:nvPr/>
        </p:nvSpPr>
        <p:spPr>
          <a:xfrm>
            <a:off x="5434127" y="11937264"/>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Course Outline"/>
          <p:cNvSpPr txBox="1"/>
          <p:nvPr>
            <p:ph type="title"/>
          </p:nvPr>
        </p:nvSpPr>
        <p:spPr>
          <a:prstGeom prst="rect">
            <a:avLst/>
          </a:prstGeom>
        </p:spPr>
        <p:txBody>
          <a:bodyPr/>
          <a:lstStyle/>
          <a:p>
            <a:pPr/>
            <a:r>
              <a:t>Course Outline</a:t>
            </a:r>
          </a:p>
        </p:txBody>
      </p:sp>
      <p:sp>
        <p:nvSpPr>
          <p:cNvPr id="316" name="Slide Subtitle"/>
          <p:cNvSpPr txBox="1"/>
          <p:nvPr>
            <p:ph type="body" idx="21"/>
          </p:nvPr>
        </p:nvSpPr>
        <p:spPr>
          <a:prstGeom prst="rect">
            <a:avLst/>
          </a:prstGeom>
        </p:spPr>
        <p:txBody>
          <a:bodyPr/>
          <a:lstStyle/>
          <a:p>
            <a:pPr/>
          </a:p>
        </p:txBody>
      </p:sp>
      <p:sp>
        <p:nvSpPr>
          <p:cNvPr id="317"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a:t>
            </a:r>
            <a:r>
              <a:rPr b="0"/>
              <a:t>Sign up for a GitHub account</a:t>
            </a:r>
          </a:p>
          <a:p>
            <a:pPr marL="198881" indent="-198881" defTabSz="2121354">
              <a:spcBef>
                <a:spcPts val="3900"/>
              </a:spcBef>
              <a:buSzPct val="100000"/>
              <a:buAutoNum type="romanUcPeriod" startAt="1"/>
              <a:defRPr b="1" sz="4176"/>
            </a:pPr>
            <a:r>
              <a:t>   </a:t>
            </a:r>
            <a:r>
              <a:rPr b="0"/>
              <a:t>Walk through and help installing/upgrading software</a:t>
            </a:r>
          </a:p>
          <a:p>
            <a:pPr marL="198881" indent="-198881" defTabSz="2121354">
              <a:spcBef>
                <a:spcPts val="3900"/>
              </a:spcBef>
              <a:buSzPct val="100000"/>
              <a:buAutoNum type="romanUcPeriod" startAt="1"/>
              <a:defRPr b="1" sz="4176"/>
            </a:pPr>
            <a:r>
              <a:t>    Rstudio/GitHub integration</a:t>
            </a:r>
          </a:p>
          <a:p>
            <a:pPr marL="198881" indent="-198881" defTabSz="2121354">
              <a:spcBef>
                <a:spcPts val="3900"/>
              </a:spcBef>
              <a:buSzPct val="100000"/>
              <a:buAutoNum type="romanUcPeriod" startAt="1"/>
              <a:defRPr sz="4176"/>
            </a:pPr>
            <a:r>
              <a:t>   Version Control and Collaborative Coding Workflows</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ourse Outline"/>
          <p:cNvSpPr txBox="1"/>
          <p:nvPr>
            <p:ph type="title"/>
          </p:nvPr>
        </p:nvSpPr>
        <p:spPr>
          <a:prstGeom prst="rect">
            <a:avLst/>
          </a:prstGeom>
        </p:spPr>
        <p:txBody>
          <a:bodyPr/>
          <a:lstStyle/>
          <a:p>
            <a:pPr/>
            <a:r>
              <a:t>Course Outline</a:t>
            </a:r>
          </a:p>
        </p:txBody>
      </p:sp>
      <p:sp>
        <p:nvSpPr>
          <p:cNvPr id="163" name="Slide Subtitle"/>
          <p:cNvSpPr txBox="1"/>
          <p:nvPr>
            <p:ph type="body" idx="21"/>
          </p:nvPr>
        </p:nvSpPr>
        <p:spPr>
          <a:prstGeom prst="rect">
            <a:avLst/>
          </a:prstGeom>
        </p:spPr>
        <p:txBody>
          <a:bodyPr/>
          <a:lstStyle/>
          <a:p>
            <a:pPr/>
          </a:p>
        </p:txBody>
      </p:sp>
      <p:sp>
        <p:nvSpPr>
          <p:cNvPr id="164" name="Introductions…"/>
          <p:cNvSpPr txBox="1"/>
          <p:nvPr>
            <p:ph type="body" idx="1"/>
          </p:nvPr>
        </p:nvSpPr>
        <p:spPr>
          <a:xfrm>
            <a:off x="1206500" y="3987363"/>
            <a:ext cx="19214231" cy="8256012"/>
          </a:xfrm>
          <a:prstGeom prst="rect">
            <a:avLst/>
          </a:prstGeom>
        </p:spPr>
        <p:txBody>
          <a:bodyPr/>
          <a:lstStyle/>
          <a:p>
            <a:pPr marL="201168" indent="-201168" defTabSz="2145738">
              <a:spcBef>
                <a:spcPts val="3900"/>
              </a:spcBef>
              <a:buSzPct val="100000"/>
              <a:buAutoNum type="romanUcPeriod" startAt="1"/>
              <a:defRPr sz="4224"/>
            </a:pPr>
            <a:r>
              <a:t>     Introductions</a:t>
            </a:r>
          </a:p>
          <a:p>
            <a:pPr marL="201168" indent="-201168" defTabSz="2145738">
              <a:spcBef>
                <a:spcPts val="3900"/>
              </a:spcBef>
              <a:buSzPct val="100000"/>
              <a:buAutoNum type="romanUcPeriod" startAt="1"/>
              <a:defRPr sz="4224"/>
            </a:pPr>
            <a:r>
              <a:t>    Concepts of version control and collaborative coding</a:t>
            </a:r>
          </a:p>
          <a:p>
            <a:pPr marL="201168" indent="-201168" defTabSz="2145738">
              <a:spcBef>
                <a:spcPts val="3900"/>
              </a:spcBef>
              <a:buSzPct val="100000"/>
              <a:buAutoNum type="romanUcPeriod" startAt="1"/>
              <a:defRPr sz="4224"/>
            </a:pPr>
            <a:r>
              <a:t>   Sign up for a GitHub account</a:t>
            </a:r>
          </a:p>
          <a:p>
            <a:pPr marL="201168" indent="-201168" defTabSz="2145738">
              <a:spcBef>
                <a:spcPts val="3900"/>
              </a:spcBef>
              <a:buSzPct val="100000"/>
              <a:buAutoNum type="romanUcPeriod" startAt="1"/>
              <a:defRPr sz="4224"/>
            </a:pPr>
            <a:r>
              <a:t>   Walk through and help installing/upgrading software</a:t>
            </a:r>
          </a:p>
          <a:p>
            <a:pPr marL="201168" indent="-201168" defTabSz="2145738">
              <a:spcBef>
                <a:spcPts val="3900"/>
              </a:spcBef>
              <a:buSzPct val="100000"/>
              <a:buAutoNum type="romanUcPeriod" startAt="1"/>
              <a:defRPr sz="4224"/>
            </a:pPr>
            <a:r>
              <a:t>    Rstudio/GitHub integration</a:t>
            </a:r>
          </a:p>
          <a:p>
            <a:pPr marL="201168" indent="-201168" defTabSz="2145738">
              <a:spcBef>
                <a:spcPts val="3900"/>
              </a:spcBef>
              <a:buSzPct val="100000"/>
              <a:buAutoNum type="romanUcPeriod" startAt="1"/>
              <a:defRPr sz="4224"/>
            </a:pPr>
            <a:r>
              <a:t>   Workflows for collaborative coding with version control</a:t>
            </a:r>
          </a:p>
          <a:p>
            <a:pPr marL="201168" indent="-201168" defTabSz="2145738">
              <a:spcBef>
                <a:spcPts val="3900"/>
              </a:spcBef>
              <a:buSzPct val="100000"/>
              <a:buAutoNum type="romanUcPeriod" startAt="1"/>
              <a:defRPr sz="4224"/>
            </a:pPr>
            <a:r>
              <a:t>  Practice working collaboratively on a (non-coding) project</a:t>
            </a:r>
          </a:p>
          <a:p>
            <a:pPr marL="201168" indent="-201168" defTabSz="2145738">
              <a:spcBef>
                <a:spcPts val="3900"/>
              </a:spcBef>
              <a:buSzPct val="100000"/>
              <a:buAutoNum type="romanUcPeriod" startAt="1"/>
              <a:defRPr sz="4224"/>
            </a:pPr>
            <a:r>
              <a:t> Bonus: project management boards, issues, milestones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Rstudio/GitHub integration"/>
          <p:cNvSpPr txBox="1"/>
          <p:nvPr>
            <p:ph type="title"/>
          </p:nvPr>
        </p:nvSpPr>
        <p:spPr>
          <a:prstGeom prst="rect">
            <a:avLst/>
          </a:prstGeom>
        </p:spPr>
        <p:txBody>
          <a:bodyPr/>
          <a:lstStyle/>
          <a:p>
            <a:pPr/>
            <a:r>
              <a:t>Rstudio/GitHub integration</a:t>
            </a:r>
          </a:p>
        </p:txBody>
      </p:sp>
      <p:sp>
        <p:nvSpPr>
          <p:cNvPr id="320" name="Configure Git"/>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lstStyle/>
          <a:p>
            <a:pPr/>
            <a:r>
              <a:t>Configure Git</a:t>
            </a:r>
          </a:p>
        </p:txBody>
      </p:sp>
      <p:sp>
        <p:nvSpPr>
          <p:cNvPr id="321" name="From the Terminal pane in Rstudio run these four lines:…"/>
          <p:cNvSpPr txBox="1"/>
          <p:nvPr>
            <p:ph type="body" sz="half" idx="1"/>
          </p:nvPr>
        </p:nvSpPr>
        <p:spPr>
          <a:xfrm>
            <a:off x="1206500" y="4248504"/>
            <a:ext cx="11526293" cy="8995623"/>
          </a:xfrm>
          <a:prstGeom prst="rect">
            <a:avLst/>
          </a:prstGeom>
        </p:spPr>
        <p:txBody>
          <a:bodyPr/>
          <a:lstStyle/>
          <a:p>
            <a:pPr marL="0" indent="0" defTabSz="2365188">
              <a:spcBef>
                <a:spcPts val="4300"/>
              </a:spcBef>
              <a:buSzTx/>
              <a:buNone/>
              <a:defRPr sz="5432"/>
            </a:pPr>
            <a:r>
              <a:t>From the </a:t>
            </a:r>
            <a:r>
              <a:rPr u="sng"/>
              <a:t>Terminal</a:t>
            </a:r>
            <a:r>
              <a:t> pane in </a:t>
            </a:r>
            <a:r>
              <a:rPr u="sng"/>
              <a:t>Rstudio</a:t>
            </a:r>
            <a:r>
              <a:t> run these four lines:</a:t>
            </a:r>
            <a:br/>
          </a:p>
          <a:p>
            <a:pPr marL="0" indent="0" defTabSz="800735">
              <a:lnSpc>
                <a:spcPct val="100000"/>
              </a:lnSpc>
              <a:spcBef>
                <a:spcPts val="0"/>
              </a:spcBef>
              <a:buSzTx/>
              <a:buNone/>
              <a:defRPr sz="3492"/>
            </a:pPr>
            <a:r>
              <a:t>(For user.name and user.email use your GitHub username and email associated with your GitHub account)</a:t>
            </a:r>
          </a:p>
          <a:p>
            <a:pPr lvl="1" marL="0" indent="443484" defTabSz="2365188">
              <a:spcBef>
                <a:spcPts val="4300"/>
              </a:spcBef>
              <a:buSzTx/>
              <a:buNone/>
              <a:defRPr sz="3492"/>
            </a:pPr>
            <a:r>
              <a:t>git config --global user.name ‘rlbaker5’</a:t>
            </a:r>
          </a:p>
          <a:p>
            <a:pPr lvl="1" marL="0" indent="443484" defTabSz="2365188">
              <a:spcBef>
                <a:spcPts val="4300"/>
              </a:spcBef>
              <a:buSzTx/>
              <a:buNone/>
              <a:defRPr sz="3492"/>
            </a:pPr>
            <a:r>
              <a:t>git config --global user.email ‘</a:t>
            </a:r>
            <a:r>
              <a:rPr u="sng">
                <a:hlinkClick r:id="rId2" invalidUrl="" action="" tgtFrame="" tooltip="" history="1" highlightClick="0" endSnd="0"/>
              </a:rPr>
              <a:t>rlbaker5@gmail.com</a:t>
            </a:r>
            <a:r>
              <a:t>'</a:t>
            </a:r>
          </a:p>
          <a:p>
            <a:pPr lvl="1" marL="0" indent="443484" defTabSz="2365188">
              <a:spcBef>
                <a:spcPts val="4300"/>
              </a:spcBef>
              <a:buSzTx/>
              <a:buNone/>
              <a:defRPr sz="3492"/>
            </a:pPr>
            <a:r>
              <a:t>git config --global --list</a:t>
            </a:r>
          </a:p>
          <a:p>
            <a:pPr lvl="1" marL="0" indent="443484" defTabSz="2365188">
              <a:spcBef>
                <a:spcPts val="4300"/>
              </a:spcBef>
              <a:buSzTx/>
              <a:buNone/>
              <a:defRPr sz="3492"/>
            </a:pPr>
            <a:r>
              <a:t>git config --global init.defaultBranch main   </a:t>
            </a:r>
          </a:p>
          <a:p>
            <a:pPr marL="0" indent="0" defTabSz="800735">
              <a:lnSpc>
                <a:spcPct val="100000"/>
              </a:lnSpc>
              <a:spcBef>
                <a:spcPts val="0"/>
              </a:spcBef>
              <a:buSzTx/>
              <a:buNone/>
              <a:defRPr b="1" sz="3492" u="sng"/>
            </a:pPr>
          </a:p>
        </p:txBody>
      </p:sp>
      <p:pic>
        <p:nvPicPr>
          <p:cNvPr id="322" name="Screen Shot 2023-07-25 at 1.36.20 PM.png" descr="Screen Shot 2023-07-25 at 1.36.20 PM.png"/>
          <p:cNvPicPr>
            <a:picLocks noChangeAspect="1"/>
          </p:cNvPicPr>
          <p:nvPr/>
        </p:nvPicPr>
        <p:blipFill>
          <a:blip r:embed="rId3">
            <a:extLst/>
          </a:blip>
          <a:stretch>
            <a:fillRect/>
          </a:stretch>
        </p:blipFill>
        <p:spPr>
          <a:xfrm>
            <a:off x="13104713" y="5458169"/>
            <a:ext cx="11010578" cy="6135926"/>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Rstudio/GitHub Integration"/>
          <p:cNvSpPr txBox="1"/>
          <p:nvPr>
            <p:ph type="title"/>
          </p:nvPr>
        </p:nvSpPr>
        <p:spPr>
          <a:prstGeom prst="rect">
            <a:avLst/>
          </a:prstGeom>
        </p:spPr>
        <p:txBody>
          <a:bodyPr/>
          <a:lstStyle/>
          <a:p>
            <a:pPr/>
            <a:r>
              <a:t>Rstudio/GitHub Integration</a:t>
            </a:r>
          </a:p>
        </p:txBody>
      </p:sp>
      <p:sp>
        <p:nvSpPr>
          <p:cNvPr id="325"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26" name="You can use SSL or HTTPS…"/>
          <p:cNvSpPr txBox="1"/>
          <p:nvPr>
            <p:ph type="body" idx="1"/>
          </p:nvPr>
        </p:nvSpPr>
        <p:spPr>
          <a:xfrm>
            <a:off x="1206500" y="4248504"/>
            <a:ext cx="16230447" cy="8256012"/>
          </a:xfrm>
          <a:prstGeom prst="rect">
            <a:avLst/>
          </a:prstGeom>
        </p:spPr>
        <p:txBody>
          <a:bodyPr/>
          <a:lstStyle/>
          <a:p>
            <a:pPr/>
            <a:r>
              <a:t>You can use SSL or HTTPS</a:t>
            </a:r>
          </a:p>
          <a:p>
            <a:pPr/>
            <a:r>
              <a:t>We will use HTTPS because it’s just easier</a:t>
            </a:r>
          </a:p>
          <a:p>
            <a:pPr/>
            <a:r>
              <a:t>You can switch back and forth at any time if you choose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Rstudio/GitHub Integration"/>
          <p:cNvSpPr txBox="1"/>
          <p:nvPr>
            <p:ph type="title"/>
          </p:nvPr>
        </p:nvSpPr>
        <p:spPr>
          <a:prstGeom prst="rect">
            <a:avLst/>
          </a:prstGeom>
        </p:spPr>
        <p:txBody>
          <a:bodyPr/>
          <a:lstStyle/>
          <a:p>
            <a:pPr/>
            <a:r>
              <a:t>Rstudio/GitHub Integration</a:t>
            </a:r>
          </a:p>
        </p:txBody>
      </p:sp>
      <p:sp>
        <p:nvSpPr>
          <p:cNvPr id="329"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30" name="From the Console in Rstudio run the following 3 lines of code:…"/>
          <p:cNvSpPr txBox="1"/>
          <p:nvPr>
            <p:ph type="body" sz="half" idx="1"/>
          </p:nvPr>
        </p:nvSpPr>
        <p:spPr>
          <a:xfrm>
            <a:off x="800100" y="4248504"/>
            <a:ext cx="10922387" cy="8256012"/>
          </a:xfrm>
          <a:prstGeom prst="rect">
            <a:avLst/>
          </a:prstGeom>
        </p:spPr>
        <p:txBody>
          <a:bodyPr/>
          <a:lstStyle/>
          <a:p>
            <a:pPr marL="0" indent="0" defTabSz="2145738">
              <a:spcBef>
                <a:spcPts val="3900"/>
              </a:spcBef>
              <a:buSzTx/>
              <a:buNone/>
              <a:defRPr sz="4224"/>
            </a:pPr>
            <a:r>
              <a:t>From the Console in Rstudio run the following 3 lines of code:</a:t>
            </a:r>
          </a:p>
          <a:p>
            <a:pPr marL="0" indent="0" defTabSz="2145738">
              <a:spcBef>
                <a:spcPts val="3900"/>
              </a:spcBef>
              <a:buSzTx/>
              <a:buNone/>
              <a:defRPr sz="4224"/>
            </a:pPr>
            <a:r>
              <a:t>&gt;install.packages(c(“usethis”, “credentials”))</a:t>
            </a:r>
          </a:p>
          <a:p>
            <a:pPr marL="0" indent="0" defTabSz="2145738">
              <a:spcBef>
                <a:spcPts val="3900"/>
              </a:spcBef>
              <a:buSzTx/>
              <a:buNone/>
              <a:defRPr sz="4224"/>
            </a:pPr>
            <a:r>
              <a:t>&gt;usethis::use_git_config(user.name = “YourName”, user.email = “</a:t>
            </a:r>
            <a:r>
              <a:rPr u="sng">
                <a:hlinkClick r:id="rId2" invalidUrl="" action="" tgtFrame="" tooltip="" history="1" highlightClick="0" endSnd="0"/>
              </a:rPr>
              <a:t>your@mail.com</a:t>
            </a:r>
            <a:br/>
            <a:r>
              <a:rPr sz="3080"/>
              <a:t>(Use your GitHub username and email address)</a:t>
            </a:r>
          </a:p>
          <a:p>
            <a:pPr marL="0" indent="0" defTabSz="2145738">
              <a:spcBef>
                <a:spcPts val="3900"/>
              </a:spcBef>
              <a:buSzTx/>
              <a:buNone/>
              <a:defRPr sz="4224"/>
            </a:pPr>
            <a:r>
              <a:t>&gt;usethis::create_github_token()</a:t>
            </a:r>
          </a:p>
          <a:p>
            <a:pPr marL="536447" indent="-536447" defTabSz="2145738">
              <a:spcBef>
                <a:spcPts val="3900"/>
              </a:spcBef>
              <a:defRPr sz="4224"/>
            </a:pPr>
            <a:r>
              <a:t>This should open a browser window for GitHub.com</a:t>
            </a:r>
          </a:p>
        </p:txBody>
      </p:sp>
      <p:pic>
        <p:nvPicPr>
          <p:cNvPr id="331" name="Screen Shot 2023-07-25 at 2.07.19 PM.png" descr="Screen Shot 2023-07-25 at 2.07.19 PM.png"/>
          <p:cNvPicPr>
            <a:picLocks noChangeAspect="1"/>
          </p:cNvPicPr>
          <p:nvPr/>
        </p:nvPicPr>
        <p:blipFill>
          <a:blip r:embed="rId3">
            <a:extLst/>
          </a:blip>
          <a:stretch>
            <a:fillRect/>
          </a:stretch>
        </p:blipFill>
        <p:spPr>
          <a:xfrm>
            <a:off x="12243808" y="4518937"/>
            <a:ext cx="16335740" cy="7328649"/>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Rstudio/GitHub Integration"/>
          <p:cNvSpPr txBox="1"/>
          <p:nvPr>
            <p:ph type="title"/>
          </p:nvPr>
        </p:nvSpPr>
        <p:spPr>
          <a:prstGeom prst="rect">
            <a:avLst/>
          </a:prstGeom>
        </p:spPr>
        <p:txBody>
          <a:bodyPr/>
          <a:lstStyle/>
          <a:p>
            <a:pPr/>
            <a:r>
              <a:t>Rstudio/GitHub Integration</a:t>
            </a:r>
          </a:p>
        </p:txBody>
      </p:sp>
      <p:sp>
        <p:nvSpPr>
          <p:cNvPr id="334"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35" name="After signing in, you will be brought to a “New personal access token (classic)” page…"/>
          <p:cNvSpPr txBox="1"/>
          <p:nvPr>
            <p:ph type="body" sz="half" idx="1"/>
          </p:nvPr>
        </p:nvSpPr>
        <p:spPr>
          <a:xfrm>
            <a:off x="800100" y="4248504"/>
            <a:ext cx="10922387" cy="8256012"/>
          </a:xfrm>
          <a:prstGeom prst="rect">
            <a:avLst/>
          </a:prstGeom>
        </p:spPr>
        <p:txBody>
          <a:bodyPr/>
          <a:lstStyle/>
          <a:p>
            <a:pPr marL="0" indent="0" defTabSz="2413955">
              <a:spcBef>
                <a:spcPts val="4400"/>
              </a:spcBef>
              <a:buSzTx/>
              <a:buNone/>
              <a:defRPr sz="4752"/>
            </a:pPr>
            <a:r>
              <a:t>After signing in, you will be brought to a “New personal access token (classic)” page</a:t>
            </a:r>
          </a:p>
          <a:p>
            <a:pPr marL="0" indent="0" defTabSz="2413955">
              <a:spcBef>
                <a:spcPts val="4400"/>
              </a:spcBef>
              <a:buSzTx/>
              <a:buNone/>
              <a:defRPr sz="4752"/>
            </a:pPr>
            <a:r>
              <a:t>Describe the token (“compscibio2023”)</a:t>
            </a:r>
          </a:p>
          <a:p>
            <a:pPr marL="0" indent="0" defTabSz="2413955">
              <a:spcBef>
                <a:spcPts val="4400"/>
              </a:spcBef>
              <a:buSzTx/>
              <a:buNone/>
              <a:defRPr sz="4752"/>
            </a:pPr>
            <a:r>
              <a:t>Set an expiration date</a:t>
            </a:r>
          </a:p>
          <a:p>
            <a:pPr marL="0" indent="0" defTabSz="2413955">
              <a:spcBef>
                <a:spcPts val="4400"/>
              </a:spcBef>
              <a:buSzTx/>
              <a:buNone/>
              <a:defRPr sz="4752"/>
            </a:pPr>
            <a:r>
              <a:t>Use the default “Scopes”</a:t>
            </a:r>
          </a:p>
          <a:p>
            <a:pPr marL="0" indent="0" defTabSz="2413955">
              <a:spcBef>
                <a:spcPts val="4400"/>
              </a:spcBef>
              <a:buSzTx/>
              <a:buNone/>
              <a:defRPr sz="4752"/>
            </a:pPr>
            <a:r>
              <a:t>Scroll down and click “Generate Token”</a:t>
            </a:r>
          </a:p>
        </p:txBody>
      </p:sp>
      <p:pic>
        <p:nvPicPr>
          <p:cNvPr id="336" name="Screen Shot 2023-07-25 at 2.10.37 PM.png" descr="Screen Shot 2023-07-25 at 2.10.37 PM.png"/>
          <p:cNvPicPr>
            <a:picLocks noChangeAspect="1"/>
          </p:cNvPicPr>
          <p:nvPr/>
        </p:nvPicPr>
        <p:blipFill>
          <a:blip r:embed="rId2">
            <a:extLst/>
          </a:blip>
          <a:stretch>
            <a:fillRect/>
          </a:stretch>
        </p:blipFill>
        <p:spPr>
          <a:xfrm>
            <a:off x="12260939" y="4360645"/>
            <a:ext cx="11186837" cy="6443400"/>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studio/GitHub Integration"/>
          <p:cNvSpPr txBox="1"/>
          <p:nvPr>
            <p:ph type="title"/>
          </p:nvPr>
        </p:nvSpPr>
        <p:spPr>
          <a:prstGeom prst="rect">
            <a:avLst/>
          </a:prstGeom>
        </p:spPr>
        <p:txBody>
          <a:bodyPr/>
          <a:lstStyle/>
          <a:p>
            <a:pPr/>
            <a:r>
              <a:t>Rstudio/GitHub Integration</a:t>
            </a:r>
          </a:p>
        </p:txBody>
      </p:sp>
      <p:sp>
        <p:nvSpPr>
          <p:cNvPr id="339"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40" name="Copy your personal access token (PAT) to your clipboard!…"/>
          <p:cNvSpPr txBox="1"/>
          <p:nvPr>
            <p:ph type="body" sz="half" idx="1"/>
          </p:nvPr>
        </p:nvSpPr>
        <p:spPr>
          <a:xfrm>
            <a:off x="800100" y="4248504"/>
            <a:ext cx="10922387" cy="8256012"/>
          </a:xfrm>
          <a:prstGeom prst="rect">
            <a:avLst/>
          </a:prstGeom>
        </p:spPr>
        <p:txBody>
          <a:bodyPr/>
          <a:lstStyle/>
          <a:p>
            <a:pPr marL="0" indent="0">
              <a:buSzTx/>
              <a:buNone/>
            </a:pPr>
            <a:r>
              <a:t>Copy your personal access token (PAT) to your clipboard!</a:t>
            </a:r>
          </a:p>
          <a:p>
            <a:pPr marL="0" indent="0">
              <a:buSzTx/>
              <a:buNone/>
            </a:pPr>
            <a:r>
              <a:t>(Click the two linked squares next to the token)</a:t>
            </a:r>
          </a:p>
        </p:txBody>
      </p:sp>
      <p:pic>
        <p:nvPicPr>
          <p:cNvPr id="341" name="Screen Shot 2023-07-25 at 2.13.22 PM.png" descr="Screen Shot 2023-07-25 at 2.13.22 PM.png"/>
          <p:cNvPicPr>
            <a:picLocks noChangeAspect="1"/>
          </p:cNvPicPr>
          <p:nvPr/>
        </p:nvPicPr>
        <p:blipFill>
          <a:blip r:embed="rId2">
            <a:extLst/>
          </a:blip>
          <a:stretch>
            <a:fillRect/>
          </a:stretch>
        </p:blipFill>
        <p:spPr>
          <a:xfrm>
            <a:off x="12087931" y="5107573"/>
            <a:ext cx="10703265" cy="6036069"/>
          </a:xfrm>
          <a:prstGeom prst="rect">
            <a:avLst/>
          </a:prstGeom>
          <a:ln w="25400">
            <a:miter lim="400000"/>
          </a:ln>
          <a:effectLst>
            <a:reflection blurRad="0" stA="82330" stPos="0" endA="0" endPos="40000" dist="0" dir="5400000" fadeDir="5400000" sx="100000" sy="-100000" kx="0" ky="0" algn="bl" rotWithShape="0"/>
          </a:effectLst>
        </p:spPr>
      </p:pic>
      <p:sp>
        <p:nvSpPr>
          <p:cNvPr id="342" name="Oval"/>
          <p:cNvSpPr/>
          <p:nvPr/>
        </p:nvSpPr>
        <p:spPr>
          <a:xfrm>
            <a:off x="15750725" y="8864600"/>
            <a:ext cx="5842495"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43" name="somegArble_dee_gookZzZ"/>
          <p:cNvSpPr txBox="1"/>
          <p:nvPr/>
        </p:nvSpPr>
        <p:spPr>
          <a:xfrm>
            <a:off x="16319500" y="9225178"/>
            <a:ext cx="4423703" cy="52344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2800">
                <a:solidFill>
                  <a:srgbClr val="000000"/>
                </a:solidFill>
              </a:defRPr>
            </a:lvl1pPr>
          </a:lstStyle>
          <a:p>
            <a:pPr/>
            <a:r>
              <a:t>somegArble_dee_gookZzZ</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Rstudio/GitHub Integration"/>
          <p:cNvSpPr txBox="1"/>
          <p:nvPr>
            <p:ph type="title"/>
          </p:nvPr>
        </p:nvSpPr>
        <p:spPr>
          <a:prstGeom prst="rect">
            <a:avLst/>
          </a:prstGeom>
        </p:spPr>
        <p:txBody>
          <a:bodyPr/>
          <a:lstStyle/>
          <a:p>
            <a:pPr/>
            <a:r>
              <a:t>Rstudio/GitHub Integration</a:t>
            </a:r>
          </a:p>
        </p:txBody>
      </p:sp>
      <p:sp>
        <p:nvSpPr>
          <p:cNvPr id="346"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47" name="Back in the Rstudio console….…"/>
          <p:cNvSpPr txBox="1"/>
          <p:nvPr>
            <p:ph type="body" sz="half" idx="1"/>
          </p:nvPr>
        </p:nvSpPr>
        <p:spPr>
          <a:xfrm>
            <a:off x="766233" y="4248504"/>
            <a:ext cx="10922387" cy="8256012"/>
          </a:xfrm>
          <a:prstGeom prst="rect">
            <a:avLst/>
          </a:prstGeom>
        </p:spPr>
        <p:txBody>
          <a:bodyPr/>
          <a:lstStyle/>
          <a:p>
            <a:pPr marL="0" indent="0">
              <a:buSzTx/>
              <a:buNone/>
            </a:pPr>
            <a:r>
              <a:t>Back in the Rstudio console….</a:t>
            </a:r>
          </a:p>
          <a:p>
            <a:pPr lvl="1" marL="0" indent="457200">
              <a:buSzTx/>
              <a:buNone/>
            </a:pPr>
            <a:r>
              <a:t>&gt;credentials::set_github_pat(“&lt;paste_your_pat&gt;”)</a:t>
            </a:r>
          </a:p>
          <a:p>
            <a:pPr lvl="2" marL="0" indent="914400">
              <a:buSzTx/>
              <a:buNone/>
            </a:pPr>
            <a:r>
              <a:t>#don’t forget the “” around your PAT!</a:t>
            </a:r>
          </a:p>
          <a:p>
            <a:pPr lvl="2" marL="0" indent="914400">
              <a:buSzTx/>
              <a:buNone/>
            </a:pPr>
            <a:r>
              <a:t>(If prompted, enter your password)</a:t>
            </a:r>
          </a:p>
          <a:p>
            <a:pPr lvl="1" marL="0" indent="457200">
              <a:buSzTx/>
              <a:buNone/>
            </a:pPr>
            <a:r>
              <a:t>&gt;usethis::git_sitrep()</a:t>
            </a:r>
          </a:p>
        </p:txBody>
      </p:sp>
      <p:sp>
        <p:nvSpPr>
          <p:cNvPr id="348" name="Oval"/>
          <p:cNvSpPr/>
          <p:nvPr/>
        </p:nvSpPr>
        <p:spPr>
          <a:xfrm>
            <a:off x="15750725" y="8864600"/>
            <a:ext cx="5842495"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49" name="Screen Shot 2023-07-25 at 2.21.22 PM.png" descr="Screen Shot 2023-07-25 at 2.21.22 PM.png"/>
          <p:cNvPicPr>
            <a:picLocks noChangeAspect="1"/>
          </p:cNvPicPr>
          <p:nvPr/>
        </p:nvPicPr>
        <p:blipFill>
          <a:blip r:embed="rId2">
            <a:extLst/>
          </a:blip>
          <a:stretch>
            <a:fillRect/>
          </a:stretch>
        </p:blipFill>
        <p:spPr>
          <a:xfrm>
            <a:off x="12047380" y="3584641"/>
            <a:ext cx="11202131" cy="8925111"/>
          </a:xfrm>
          <a:prstGeom prst="rect">
            <a:avLst/>
          </a:prstGeom>
          <a:ln w="25400">
            <a:miter lim="400000"/>
          </a:ln>
          <a:effectLst>
            <a:reflection blurRad="0" stA="82330" stPos="0" endA="0" endPos="40000" dist="0" dir="5400000" fadeDir="5400000" sx="100000" sy="-100000" kx="0" ky="0" algn="bl" rotWithShape="0"/>
          </a:effectLst>
        </p:spPr>
      </p:pic>
      <p:sp>
        <p:nvSpPr>
          <p:cNvPr id="350" name="somegArble_dee_gookIsmyPAaaat"/>
          <p:cNvSpPr txBox="1"/>
          <p:nvPr/>
        </p:nvSpPr>
        <p:spPr>
          <a:xfrm>
            <a:off x="16747250" y="4644711"/>
            <a:ext cx="5867895" cy="5234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2800">
                <a:solidFill>
                  <a:srgbClr val="000000"/>
                </a:solidFill>
              </a:defRPr>
            </a:lvl1pPr>
          </a:lstStyle>
          <a:p>
            <a:pPr/>
            <a:r>
              <a:t>somegArble_dee_gookIsmyPAaaat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studio/GitHub Integration"/>
          <p:cNvSpPr txBox="1"/>
          <p:nvPr>
            <p:ph type="title"/>
          </p:nvPr>
        </p:nvSpPr>
        <p:spPr>
          <a:prstGeom prst="rect">
            <a:avLst/>
          </a:prstGeom>
        </p:spPr>
        <p:txBody>
          <a:bodyPr/>
          <a:lstStyle/>
          <a:p>
            <a:pPr/>
            <a:r>
              <a:t>Rstudio/GitHub Integration</a:t>
            </a:r>
          </a:p>
        </p:txBody>
      </p:sp>
      <p:sp>
        <p:nvSpPr>
          <p:cNvPr id="353"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54" name="Did it work?…"/>
          <p:cNvSpPr txBox="1"/>
          <p:nvPr>
            <p:ph type="body" sz="half" idx="1"/>
          </p:nvPr>
        </p:nvSpPr>
        <p:spPr>
          <a:xfrm>
            <a:off x="766233" y="4248504"/>
            <a:ext cx="8939522" cy="8256012"/>
          </a:xfrm>
          <a:prstGeom prst="rect">
            <a:avLst/>
          </a:prstGeom>
        </p:spPr>
        <p:txBody>
          <a:bodyPr/>
          <a:lstStyle/>
          <a:p>
            <a:pPr marL="0" indent="0" defTabSz="2170121">
              <a:spcBef>
                <a:spcPts val="4000"/>
              </a:spcBef>
              <a:buSzTx/>
              <a:buNone/>
              <a:defRPr sz="4272"/>
            </a:pPr>
            <a:r>
              <a:t>Did it work?</a:t>
            </a:r>
          </a:p>
          <a:p>
            <a:pPr marL="203454" indent="-203454" defTabSz="2170121">
              <a:spcBef>
                <a:spcPts val="4000"/>
              </a:spcBef>
              <a:buSzPct val="100000"/>
              <a:defRPr sz="4272"/>
            </a:pPr>
            <a:r>
              <a:t> In Rstudio go to File &gt; New Project</a:t>
            </a:r>
          </a:p>
          <a:p>
            <a:pPr lvl="3" marL="0" indent="1220723" defTabSz="2170121">
              <a:spcBef>
                <a:spcPts val="4000"/>
              </a:spcBef>
              <a:buSzTx/>
              <a:buNone/>
              <a:defRPr sz="4272"/>
            </a:pPr>
            <a:r>
              <a:t>If you see an option for Version Control, that is good!</a:t>
            </a:r>
          </a:p>
          <a:p>
            <a:pPr marL="203454" indent="-203454" defTabSz="2170121">
              <a:spcBef>
                <a:spcPts val="4000"/>
              </a:spcBef>
              <a:buSzPct val="100000"/>
              <a:defRPr sz="4272"/>
            </a:pPr>
            <a:r>
              <a:t> Select “Version Control”</a:t>
            </a:r>
          </a:p>
          <a:p>
            <a:pPr lvl="3" marL="0" indent="1220723" defTabSz="2170121">
              <a:spcBef>
                <a:spcPts val="4000"/>
              </a:spcBef>
              <a:buSzTx/>
              <a:buNone/>
              <a:defRPr sz="4272"/>
            </a:pPr>
            <a:r>
              <a:t>If you see an option to “Clone a project from a Git repository” that is good!</a:t>
            </a:r>
          </a:p>
        </p:txBody>
      </p:sp>
      <p:pic>
        <p:nvPicPr>
          <p:cNvPr id="355" name="Screen Shot 2023-07-25 at 2.35.20 PM.png" descr="Screen Shot 2023-07-25 at 2.35.20 PM.png"/>
          <p:cNvPicPr>
            <a:picLocks noChangeAspect="1"/>
          </p:cNvPicPr>
          <p:nvPr/>
        </p:nvPicPr>
        <p:blipFill>
          <a:blip r:embed="rId2">
            <a:extLst/>
          </a:blip>
          <a:stretch>
            <a:fillRect/>
          </a:stretch>
        </p:blipFill>
        <p:spPr>
          <a:xfrm>
            <a:off x="13659341" y="3206590"/>
            <a:ext cx="6727863" cy="3969440"/>
          </a:xfrm>
          <a:prstGeom prst="rect">
            <a:avLst/>
          </a:prstGeom>
          <a:ln w="25400">
            <a:solidFill>
              <a:srgbClr val="FFFFFF"/>
            </a:solidFill>
            <a:miter lim="400000"/>
          </a:ln>
        </p:spPr>
      </p:pic>
      <p:pic>
        <p:nvPicPr>
          <p:cNvPr id="356" name="Screen Shot 2023-07-25 at 2.37.20 PM.png" descr="Screen Shot 2023-07-25 at 2.37.20 PM.png"/>
          <p:cNvPicPr>
            <a:picLocks noChangeAspect="1"/>
          </p:cNvPicPr>
          <p:nvPr/>
        </p:nvPicPr>
        <p:blipFill>
          <a:blip r:embed="rId3">
            <a:extLst/>
          </a:blip>
          <a:stretch>
            <a:fillRect/>
          </a:stretch>
        </p:blipFill>
        <p:spPr>
          <a:xfrm>
            <a:off x="10176988" y="7996956"/>
            <a:ext cx="6731001" cy="48895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357" name="Screen Shot 2023-07-25 at 2.37.32 PM.png" descr="Screen Shot 2023-07-25 at 2.37.32 PM.png"/>
          <p:cNvPicPr>
            <a:picLocks noChangeAspect="1"/>
          </p:cNvPicPr>
          <p:nvPr/>
        </p:nvPicPr>
        <p:blipFill>
          <a:blip r:embed="rId4">
            <a:extLst/>
          </a:blip>
          <a:stretch>
            <a:fillRect/>
          </a:stretch>
        </p:blipFill>
        <p:spPr>
          <a:xfrm>
            <a:off x="17176022" y="8016006"/>
            <a:ext cx="6718301" cy="48514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Rstudio/GitHub Integration"/>
          <p:cNvSpPr txBox="1"/>
          <p:nvPr>
            <p:ph type="title"/>
          </p:nvPr>
        </p:nvSpPr>
        <p:spPr>
          <a:prstGeom prst="rect">
            <a:avLst/>
          </a:prstGeom>
        </p:spPr>
        <p:txBody>
          <a:bodyPr/>
          <a:lstStyle/>
          <a:p>
            <a:pPr/>
            <a:r>
              <a:t>Rstudio/GitHub Integration</a:t>
            </a:r>
          </a:p>
        </p:txBody>
      </p:sp>
      <p:sp>
        <p:nvSpPr>
          <p:cNvPr id="360"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61" name="Ruh-roh.  It didn’t work . . . .…"/>
          <p:cNvSpPr txBox="1"/>
          <p:nvPr>
            <p:ph type="body" sz="half" idx="1"/>
          </p:nvPr>
        </p:nvSpPr>
        <p:spPr>
          <a:xfrm>
            <a:off x="766233" y="4248504"/>
            <a:ext cx="8827884" cy="8256012"/>
          </a:xfrm>
          <a:prstGeom prst="rect">
            <a:avLst/>
          </a:prstGeom>
        </p:spPr>
        <p:txBody>
          <a:bodyPr/>
          <a:lstStyle/>
          <a:p>
            <a:pPr marL="0" indent="0" defTabSz="495300">
              <a:lnSpc>
                <a:spcPct val="100000"/>
              </a:lnSpc>
              <a:spcBef>
                <a:spcPts val="0"/>
              </a:spcBef>
              <a:buSzTx/>
              <a:buNone/>
              <a:defRPr b="1" sz="3300"/>
            </a:pPr>
            <a:r>
              <a:t>Ruh-roh.  It didn’t work . . . . </a:t>
            </a:r>
          </a:p>
          <a:p>
            <a:pPr marL="137160" indent="-137160" defTabSz="1463003">
              <a:spcBef>
                <a:spcPts val="2700"/>
              </a:spcBef>
              <a:buSzPct val="100000"/>
              <a:buAutoNum type="arabicPeriod" startAt="1"/>
              <a:defRPr sz="2880"/>
            </a:pPr>
            <a:r>
              <a:t> Quit and </a:t>
            </a:r>
            <a:r>
              <a:rPr b="1" u="sng"/>
              <a:t>restart Rstudio</a:t>
            </a:r>
            <a:r>
              <a:t>. . . seriously, just do it. If that didn’t fix it. . . </a:t>
            </a:r>
          </a:p>
          <a:p>
            <a:pPr marL="137160" indent="-137160" defTabSz="1463003">
              <a:spcBef>
                <a:spcPts val="2700"/>
              </a:spcBef>
              <a:buSzPct val="100000"/>
              <a:buAutoNum type="arabicPeriod" startAt="1"/>
              <a:defRPr sz="2880"/>
            </a:pPr>
            <a:r>
              <a:t> Rstudio needs to be able to find git. Usually this is automatic, but you can do it manually. Find your git executable:</a:t>
            </a:r>
          </a:p>
          <a:p>
            <a:pPr lvl="1" marL="731520" indent="-365760" defTabSz="1463003">
              <a:spcBef>
                <a:spcPts val="2700"/>
              </a:spcBef>
              <a:defRPr sz="2880"/>
            </a:pPr>
            <a:r>
              <a:t>From the Terminal in Rstudio:</a:t>
            </a:r>
          </a:p>
          <a:p>
            <a:pPr lvl="3" marL="0" indent="822960" defTabSz="1463003">
              <a:spcBef>
                <a:spcPts val="2700"/>
              </a:spcBef>
              <a:buSzTx/>
              <a:buNone/>
              <a:defRPr sz="2880"/>
            </a:pPr>
            <a:r>
              <a:t>Windows: $ where git</a:t>
            </a:r>
          </a:p>
          <a:p>
            <a:pPr lvl="3" marL="0" indent="822960" defTabSz="1463003">
              <a:spcBef>
                <a:spcPts val="2700"/>
              </a:spcBef>
              <a:buSzTx/>
              <a:buNone/>
              <a:defRPr sz="2880"/>
            </a:pPr>
            <a:r>
              <a:t>Mac: $ which git</a:t>
            </a:r>
          </a:p>
          <a:p>
            <a:pPr marL="137160" indent="-137160" defTabSz="1463003">
              <a:spcBef>
                <a:spcPts val="2700"/>
              </a:spcBef>
              <a:buSzPct val="100000"/>
              <a:buAutoNum type="arabicPeriod" startAt="1"/>
              <a:defRPr sz="2880"/>
            </a:pPr>
            <a:r>
              <a:t> In Rstudio: Tools &gt; Global Options &gt; Git/SVN</a:t>
            </a:r>
          </a:p>
          <a:p>
            <a:pPr lvl="1" marL="411480" indent="-137160" defTabSz="1463003">
              <a:spcBef>
                <a:spcPts val="2700"/>
              </a:spcBef>
              <a:buSzPct val="100000"/>
              <a:defRPr sz="2880"/>
            </a:pPr>
            <a:r>
              <a:t> Make sure the Git executable path points to your git executable file</a:t>
            </a:r>
          </a:p>
          <a:p>
            <a:pPr marL="137160" indent="-137160" defTabSz="1463003">
              <a:spcBef>
                <a:spcPts val="2700"/>
              </a:spcBef>
              <a:buSzPct val="100000"/>
              <a:buAutoNum type="arabicPeriod" startAt="1"/>
              <a:defRPr sz="2880"/>
            </a:pPr>
            <a:r>
              <a:t> </a:t>
            </a:r>
            <a:r>
              <a:rPr b="1" u="sng"/>
              <a:t>Re-restart Rstudio</a:t>
            </a:r>
            <a:r>
              <a:t> if you made changes </a:t>
            </a:r>
          </a:p>
        </p:txBody>
      </p:sp>
      <p:pic>
        <p:nvPicPr>
          <p:cNvPr id="362" name="Screen Shot 2023-07-25 at 2.51.02 PM.png" descr="Screen Shot 2023-07-25 at 2.51.02 PM.png"/>
          <p:cNvPicPr>
            <a:picLocks noChangeAspect="1"/>
          </p:cNvPicPr>
          <p:nvPr/>
        </p:nvPicPr>
        <p:blipFill>
          <a:blip r:embed="rId2">
            <a:extLst/>
          </a:blip>
          <a:stretch>
            <a:fillRect/>
          </a:stretch>
        </p:blipFill>
        <p:spPr>
          <a:xfrm>
            <a:off x="11890784" y="3677013"/>
            <a:ext cx="10153497" cy="3244745"/>
          </a:xfrm>
          <a:prstGeom prst="rect">
            <a:avLst/>
          </a:prstGeom>
          <a:ln w="12700">
            <a:miter lim="400000"/>
          </a:ln>
        </p:spPr>
      </p:pic>
      <p:pic>
        <p:nvPicPr>
          <p:cNvPr id="363" name="Screen Shot 2023-07-25 at 2.56.10 PM.png" descr="Screen Shot 2023-07-25 at 2.56.10 PM.png"/>
          <p:cNvPicPr>
            <a:picLocks noChangeAspect="1"/>
          </p:cNvPicPr>
          <p:nvPr/>
        </p:nvPicPr>
        <p:blipFill>
          <a:blip r:embed="rId3">
            <a:extLst/>
          </a:blip>
          <a:stretch>
            <a:fillRect/>
          </a:stretch>
        </p:blipFill>
        <p:spPr>
          <a:xfrm>
            <a:off x="10702668" y="7418030"/>
            <a:ext cx="5888693" cy="6230941"/>
          </a:xfrm>
          <a:prstGeom prst="rect">
            <a:avLst/>
          </a:prstGeom>
          <a:ln w="12700">
            <a:miter lim="400000"/>
          </a:ln>
        </p:spPr>
      </p:pic>
      <p:pic>
        <p:nvPicPr>
          <p:cNvPr id="364" name="Image" descr="Image"/>
          <p:cNvPicPr>
            <a:picLocks noChangeAspect="1"/>
          </p:cNvPicPr>
          <p:nvPr/>
        </p:nvPicPr>
        <p:blipFill>
          <a:blip r:embed="rId4">
            <a:extLst/>
          </a:blip>
          <a:stretch>
            <a:fillRect/>
          </a:stretch>
        </p:blipFill>
        <p:spPr>
          <a:xfrm>
            <a:off x="17029247" y="7389365"/>
            <a:ext cx="6350357" cy="6230941"/>
          </a:xfrm>
          <a:prstGeom prst="rect">
            <a:avLst/>
          </a:prstGeom>
          <a:ln w="12700">
            <a:miter lim="400000"/>
          </a:ln>
        </p:spPr>
      </p:pic>
      <p:sp>
        <p:nvSpPr>
          <p:cNvPr id="365" name="Mac Example"/>
          <p:cNvSpPr txBox="1"/>
          <p:nvPr/>
        </p:nvSpPr>
        <p:spPr>
          <a:xfrm>
            <a:off x="12464186" y="11310823"/>
            <a:ext cx="351962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solidFill>
                  <a:srgbClr val="000000"/>
                </a:solidFill>
              </a:defRPr>
            </a:lvl1pPr>
          </a:lstStyle>
          <a:p>
            <a:pPr/>
            <a:r>
              <a:t>Mac Example</a:t>
            </a:r>
          </a:p>
        </p:txBody>
      </p:sp>
      <p:sp>
        <p:nvSpPr>
          <p:cNvPr id="366" name="Windows Example"/>
          <p:cNvSpPr txBox="1"/>
          <p:nvPr/>
        </p:nvSpPr>
        <p:spPr>
          <a:xfrm>
            <a:off x="18584976" y="11310823"/>
            <a:ext cx="474004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solidFill>
                  <a:srgbClr val="000000"/>
                </a:solidFill>
              </a:defRPr>
            </a:lvl1pPr>
          </a:lstStyle>
          <a:p>
            <a:pPr/>
            <a:r>
              <a:t>Windows Example</a:t>
            </a:r>
          </a:p>
        </p:txBody>
      </p:sp>
      <p:sp>
        <p:nvSpPr>
          <p:cNvPr id="367" name="Image credit: happygitwithr.com"/>
          <p:cNvSpPr txBox="1"/>
          <p:nvPr/>
        </p:nvSpPr>
        <p:spPr>
          <a:xfrm>
            <a:off x="17155210" y="13257410"/>
            <a:ext cx="3027580"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000000"/>
                </a:solidFill>
              </a:defRPr>
            </a:lvl1pPr>
          </a:lstStyle>
          <a:p>
            <a:pPr/>
            <a:r>
              <a:t>Image credit: happygitwithr.com</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Course Outline"/>
          <p:cNvSpPr txBox="1"/>
          <p:nvPr>
            <p:ph type="title"/>
          </p:nvPr>
        </p:nvSpPr>
        <p:spPr>
          <a:prstGeom prst="rect">
            <a:avLst/>
          </a:prstGeom>
        </p:spPr>
        <p:txBody>
          <a:bodyPr/>
          <a:lstStyle/>
          <a:p>
            <a:pPr/>
            <a:r>
              <a:t>Course Outline</a:t>
            </a:r>
          </a:p>
        </p:txBody>
      </p:sp>
      <p:sp>
        <p:nvSpPr>
          <p:cNvPr id="370" name="Slide Subtitle"/>
          <p:cNvSpPr txBox="1"/>
          <p:nvPr>
            <p:ph type="body" idx="21"/>
          </p:nvPr>
        </p:nvSpPr>
        <p:spPr>
          <a:prstGeom prst="rect">
            <a:avLst/>
          </a:prstGeom>
        </p:spPr>
        <p:txBody>
          <a:bodyPr/>
          <a:lstStyle/>
          <a:p>
            <a:pPr/>
          </a:p>
        </p:txBody>
      </p:sp>
      <p:sp>
        <p:nvSpPr>
          <p:cNvPr id="371"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a:t>
            </a:r>
            <a:r>
              <a:rPr b="1"/>
              <a:t>Version Control and Collaborative Coding Workflows</a:t>
            </a:r>
          </a:p>
          <a:p>
            <a:pPr marL="196596" indent="-196596" defTabSz="2096971">
              <a:spcBef>
                <a:spcPts val="3800"/>
              </a:spcBef>
              <a:buSzPct val="100000"/>
              <a:buAutoNum type="romanUcPeriod" startAt="1"/>
              <a:defRPr sz="4128"/>
            </a:pPr>
            <a:r>
              <a:t>  Practice working collaboratively on a (non-coding) project</a:t>
            </a:r>
          </a:p>
          <a:p>
            <a:pPr marL="196596" indent="-196596" defTabSz="2096971">
              <a:spcBef>
                <a:spcPts val="3800"/>
              </a:spcBef>
              <a:buSzPct val="100000"/>
              <a:buAutoNum type="romanUcPeriod" startAt="1"/>
              <a:defRPr sz="4128"/>
            </a:pPr>
            <a:r>
              <a:t> Bonus: project management boards, issues, milestones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Version Control"/>
          <p:cNvSpPr txBox="1"/>
          <p:nvPr>
            <p:ph type="title"/>
          </p:nvPr>
        </p:nvSpPr>
        <p:spPr>
          <a:prstGeom prst="rect">
            <a:avLst/>
          </a:prstGeom>
        </p:spPr>
        <p:txBody>
          <a:bodyPr/>
          <a:lstStyle/>
          <a:p>
            <a:pPr/>
            <a:r>
              <a:t>Version Control</a:t>
            </a:r>
          </a:p>
        </p:txBody>
      </p:sp>
      <p:sp>
        <p:nvSpPr>
          <p:cNvPr id="374"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75"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76"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7"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ystems Supported:"/>
          <p:cNvSpPr txBox="1"/>
          <p:nvPr>
            <p:ph type="title"/>
          </p:nvPr>
        </p:nvSpPr>
        <p:spPr>
          <a:prstGeom prst="rect">
            <a:avLst/>
          </a:prstGeom>
        </p:spPr>
        <p:txBody>
          <a:bodyPr/>
          <a:lstStyle/>
          <a:p>
            <a:pPr/>
            <a:r>
              <a:t>Systems Supported:</a:t>
            </a:r>
          </a:p>
        </p:txBody>
      </p:sp>
      <p:sp>
        <p:nvSpPr>
          <p:cNvPr id="167" name="Slide Subtitle"/>
          <p:cNvSpPr txBox="1"/>
          <p:nvPr>
            <p:ph type="body" idx="21"/>
          </p:nvPr>
        </p:nvSpPr>
        <p:spPr>
          <a:prstGeom prst="rect">
            <a:avLst/>
          </a:prstGeom>
        </p:spPr>
        <p:txBody>
          <a:bodyPr/>
          <a:lstStyle/>
          <a:p>
            <a:pPr/>
          </a:p>
        </p:txBody>
      </p:sp>
      <p:sp>
        <p:nvSpPr>
          <p:cNvPr id="168" name="Systems that are supported:…"/>
          <p:cNvSpPr txBox="1"/>
          <p:nvPr>
            <p:ph type="body" idx="1"/>
          </p:nvPr>
        </p:nvSpPr>
        <p:spPr>
          <a:prstGeom prst="rect">
            <a:avLst/>
          </a:prstGeom>
        </p:spPr>
        <p:txBody>
          <a:bodyPr/>
          <a:lstStyle/>
          <a:p>
            <a:pPr marL="0" indent="0">
              <a:buSzTx/>
              <a:buNone/>
              <a:defRPr u="sng"/>
            </a:pPr>
            <a:r>
              <a:t>Systems that are supported:</a:t>
            </a:r>
          </a:p>
          <a:p>
            <a:pPr lvl="1"/>
            <a:r>
              <a:t>Windows (honestly don’t know - a modern one?)</a:t>
            </a:r>
          </a:p>
          <a:p>
            <a:pPr lvl="1"/>
            <a:r>
              <a:t>Mac OS 11 or higher</a:t>
            </a:r>
          </a:p>
          <a:p>
            <a:pPr marL="0" indent="0">
              <a:buSzTx/>
              <a:buNone/>
              <a:defRPr u="sng"/>
            </a:pPr>
            <a:r>
              <a:t>Systems that are not supported:</a:t>
            </a:r>
          </a:p>
          <a:p>
            <a:pPr lvl="1"/>
            <a:r>
              <a:t>Older Windows systems (How old? Dunno)</a:t>
            </a:r>
          </a:p>
          <a:p>
            <a:pPr lvl="1"/>
            <a:r>
              <a:t>Mac OS &lt;11</a:t>
            </a:r>
          </a:p>
          <a:p>
            <a:pPr lvl="1"/>
            <a:r>
              <a:t>Linux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Version Control"/>
          <p:cNvSpPr txBox="1"/>
          <p:nvPr>
            <p:ph type="title"/>
          </p:nvPr>
        </p:nvSpPr>
        <p:spPr>
          <a:prstGeom prst="rect">
            <a:avLst/>
          </a:prstGeom>
        </p:spPr>
        <p:txBody>
          <a:bodyPr/>
          <a:lstStyle/>
          <a:p>
            <a:pPr/>
            <a:r>
              <a:t>Version Control</a:t>
            </a:r>
          </a:p>
        </p:txBody>
      </p:sp>
      <p:sp>
        <p:nvSpPr>
          <p:cNvPr id="380"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81"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82"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3"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4"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385"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386"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387"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Version Control"/>
          <p:cNvSpPr txBox="1"/>
          <p:nvPr>
            <p:ph type="title"/>
          </p:nvPr>
        </p:nvSpPr>
        <p:spPr>
          <a:prstGeom prst="rect">
            <a:avLst/>
          </a:prstGeom>
        </p:spPr>
        <p:txBody>
          <a:bodyPr/>
          <a:lstStyle/>
          <a:p>
            <a:pPr/>
            <a:r>
              <a:t>Version Control</a:t>
            </a:r>
          </a:p>
        </p:txBody>
      </p:sp>
      <p:sp>
        <p:nvSpPr>
          <p:cNvPr id="390"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91"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92"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3"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4"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395"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6"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7"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8"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399"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00"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01"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02"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03"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4"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5"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6" name="Make changes locally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Make changes locally (“</a:t>
            </a:r>
            <a:r>
              <a:rPr u="sng"/>
              <a:t>commits</a:t>
            </a:r>
            <a:r>
              <a:t>”)</a:t>
            </a:r>
          </a:p>
        </p:txBody>
      </p:sp>
      <p:sp>
        <p:nvSpPr>
          <p:cNvPr id="407"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Version Control"/>
          <p:cNvSpPr txBox="1"/>
          <p:nvPr>
            <p:ph type="title"/>
          </p:nvPr>
        </p:nvSpPr>
        <p:spPr>
          <a:prstGeom prst="rect">
            <a:avLst/>
          </a:prstGeom>
        </p:spPr>
        <p:txBody>
          <a:bodyPr/>
          <a:lstStyle/>
          <a:p>
            <a:pPr/>
            <a:r>
              <a:t>Version Control</a:t>
            </a:r>
          </a:p>
        </p:txBody>
      </p:sp>
      <p:sp>
        <p:nvSpPr>
          <p:cNvPr id="410"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11"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12"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3"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4"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15"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6"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7"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8"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19"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20"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21"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22"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23"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4"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5"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6" name="Make changes locally (“commits”) Include notes on what changed"/>
          <p:cNvSpPr txBox="1"/>
          <p:nvPr/>
        </p:nvSpPr>
        <p:spPr>
          <a:xfrm>
            <a:off x="10067589" y="10536903"/>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57200" indent="-457200" algn="l" defTabSz="1828754">
              <a:lnSpc>
                <a:spcPct val="90000"/>
              </a:lnSpc>
              <a:spcBef>
                <a:spcPts val="3300"/>
              </a:spcBef>
              <a:buSzPct val="123000"/>
              <a:buChar char="•"/>
              <a:defRPr sz="3600"/>
            </a:pPr>
            <a:r>
              <a:t>Make changes locally (“</a:t>
            </a:r>
            <a:r>
              <a:rPr u="sng"/>
              <a:t>commits</a:t>
            </a:r>
            <a:r>
              <a:t>”)</a:t>
            </a:r>
            <a:br/>
            <a:r>
              <a:t>Include notes on what changed</a:t>
            </a:r>
          </a:p>
        </p:txBody>
      </p:sp>
      <p:sp>
        <p:nvSpPr>
          <p:cNvPr id="427"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28"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29"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30"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31"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Version Control"/>
          <p:cNvSpPr txBox="1"/>
          <p:nvPr>
            <p:ph type="title"/>
          </p:nvPr>
        </p:nvSpPr>
        <p:spPr>
          <a:prstGeom prst="rect">
            <a:avLst/>
          </a:prstGeom>
        </p:spPr>
        <p:txBody>
          <a:bodyPr/>
          <a:lstStyle/>
          <a:p>
            <a:pPr/>
            <a:r>
              <a:t>Version Control</a:t>
            </a:r>
          </a:p>
        </p:txBody>
      </p:sp>
      <p:sp>
        <p:nvSpPr>
          <p:cNvPr id="434"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35"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36"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7"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8"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39"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0"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1"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2"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43"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44"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45"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46"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47"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48"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49"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50"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51"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52"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53"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54" name="GitHub handles “merging” the file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GitHub handles “</a:t>
            </a:r>
            <a:r>
              <a:rPr u="sng"/>
              <a:t>merging</a:t>
            </a:r>
            <a:r>
              <a:t>” the files</a:t>
            </a:r>
          </a:p>
        </p:txBody>
      </p:sp>
      <p:sp>
        <p:nvSpPr>
          <p:cNvPr id="455"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456" name="Make changes locally (“commits”) Include notes on what changed"/>
          <p:cNvSpPr txBox="1"/>
          <p:nvPr/>
        </p:nvSpPr>
        <p:spPr>
          <a:xfrm>
            <a:off x="10067589" y="10536903"/>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57200" indent="-457200" algn="l" defTabSz="1828754">
              <a:lnSpc>
                <a:spcPct val="90000"/>
              </a:lnSpc>
              <a:spcBef>
                <a:spcPts val="3300"/>
              </a:spcBef>
              <a:buSzPct val="123000"/>
              <a:buChar char="•"/>
              <a:defRPr sz="3600"/>
            </a:pPr>
            <a:r>
              <a:t>Make changes locally (“</a:t>
            </a:r>
            <a:r>
              <a:rPr u="sng"/>
              <a:t>commits</a:t>
            </a:r>
            <a:r>
              <a:t>”)</a:t>
            </a:r>
            <a:br/>
            <a:r>
              <a:t>Include notes on what changed</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Version Control"/>
          <p:cNvSpPr txBox="1"/>
          <p:nvPr>
            <p:ph type="title"/>
          </p:nvPr>
        </p:nvSpPr>
        <p:spPr>
          <a:prstGeom prst="rect">
            <a:avLst/>
          </a:prstGeom>
        </p:spPr>
        <p:txBody>
          <a:bodyPr/>
          <a:lstStyle/>
          <a:p>
            <a:pPr/>
            <a:r>
              <a:t>Version Control</a:t>
            </a:r>
          </a:p>
        </p:txBody>
      </p:sp>
      <p:sp>
        <p:nvSpPr>
          <p:cNvPr id="459"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60"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61"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2"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3"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64"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5"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6"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7"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68"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69"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70"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71"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72"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3"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4"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5"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76"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77"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78"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79" name="GitHub handles “merging” file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GitHub handles “</a:t>
            </a:r>
            <a:r>
              <a:rPr u="sng"/>
              <a:t>merging</a:t>
            </a:r>
            <a:r>
              <a:t>” files</a:t>
            </a:r>
          </a:p>
        </p:txBody>
      </p:sp>
      <p:sp>
        <p:nvSpPr>
          <p:cNvPr id="480"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481" name="Make changes locally (“commits”) Include notes on what changed"/>
          <p:cNvSpPr txBox="1"/>
          <p:nvPr/>
        </p:nvSpPr>
        <p:spPr>
          <a:xfrm>
            <a:off x="10067589" y="10536903"/>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57200" indent="-457200" algn="l" defTabSz="1828754">
              <a:lnSpc>
                <a:spcPct val="90000"/>
              </a:lnSpc>
              <a:spcBef>
                <a:spcPts val="3300"/>
              </a:spcBef>
              <a:buSzPct val="123000"/>
              <a:buChar char="•"/>
              <a:defRPr sz="3600"/>
            </a:pPr>
            <a:r>
              <a:t>Make changes locally (“</a:t>
            </a:r>
            <a:r>
              <a:rPr u="sng"/>
              <a:t>commits</a:t>
            </a:r>
            <a:r>
              <a:t>”)</a:t>
            </a:r>
            <a:br/>
            <a:r>
              <a:t>Include notes on what changed</a:t>
            </a:r>
          </a:p>
        </p:txBody>
      </p:sp>
      <p:sp>
        <p:nvSpPr>
          <p:cNvPr id="482" name="Square"/>
          <p:cNvSpPr/>
          <p:nvPr/>
        </p:nvSpPr>
        <p:spPr>
          <a:xfrm>
            <a:off x="1137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3" name="Remote:…"/>
          <p:cNvSpPr txBox="1"/>
          <p:nvPr/>
        </p:nvSpPr>
        <p:spPr>
          <a:xfrm>
            <a:off x="1138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84" name="Square"/>
          <p:cNvSpPr/>
          <p:nvPr/>
        </p:nvSpPr>
        <p:spPr>
          <a:xfrm>
            <a:off x="1391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5" name="Remote:…"/>
          <p:cNvSpPr txBox="1"/>
          <p:nvPr/>
        </p:nvSpPr>
        <p:spPr>
          <a:xfrm>
            <a:off x="1392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86" name="Line"/>
          <p:cNvSpPr/>
          <p:nvPr/>
        </p:nvSpPr>
        <p:spPr>
          <a:xfrm>
            <a:off x="10325733"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7" name="Line"/>
          <p:cNvSpPr/>
          <p:nvPr/>
        </p:nvSpPr>
        <p:spPr>
          <a:xfrm>
            <a:off x="12823109"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8" name="Line"/>
          <p:cNvSpPr/>
          <p:nvPr/>
        </p:nvSpPr>
        <p:spPr>
          <a:xfrm>
            <a:off x="15325008"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9" name="Remote repository available throughout development"/>
          <p:cNvSpPr txBox="1"/>
          <p:nvPr/>
        </p:nvSpPr>
        <p:spPr>
          <a:xfrm>
            <a:off x="18440475" y="9022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2544" indent="-542544" algn="l" defTabSz="2170121">
              <a:lnSpc>
                <a:spcPct val="90000"/>
              </a:lnSpc>
              <a:spcBef>
                <a:spcPts val="4000"/>
              </a:spcBef>
              <a:buSzPct val="123000"/>
              <a:buChar char="•"/>
              <a:defRPr sz="4272"/>
            </a:lvl1pPr>
          </a:lstStyle>
          <a:p>
            <a:pPr/>
            <a:r>
              <a:t>Remote repository available throughout development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Version Control"/>
          <p:cNvSpPr txBox="1"/>
          <p:nvPr>
            <p:ph type="title"/>
          </p:nvPr>
        </p:nvSpPr>
        <p:spPr>
          <a:prstGeom prst="rect">
            <a:avLst/>
          </a:prstGeom>
        </p:spPr>
        <p:txBody>
          <a:bodyPr/>
          <a:lstStyle/>
          <a:p>
            <a:pPr/>
            <a:r>
              <a:t>Version Control</a:t>
            </a:r>
          </a:p>
        </p:txBody>
      </p:sp>
      <p:sp>
        <p:nvSpPr>
          <p:cNvPr id="492"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93"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94"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5"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6"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97"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8"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9"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00"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01"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02"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03"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04"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505"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6"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7"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8"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509"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510"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511"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512" name="GitHub handles “merging” file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GitHub handles “</a:t>
            </a:r>
            <a:r>
              <a:rPr u="sng"/>
              <a:t>merging</a:t>
            </a:r>
            <a:r>
              <a:t>” files</a:t>
            </a:r>
          </a:p>
        </p:txBody>
      </p:sp>
      <p:sp>
        <p:nvSpPr>
          <p:cNvPr id="513"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514" name="Make changes locally (“commits”) Include notes on what changed"/>
          <p:cNvSpPr txBox="1"/>
          <p:nvPr/>
        </p:nvSpPr>
        <p:spPr>
          <a:xfrm>
            <a:off x="10067589" y="10536903"/>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57200" indent="-457200" algn="l" defTabSz="1828754">
              <a:lnSpc>
                <a:spcPct val="90000"/>
              </a:lnSpc>
              <a:spcBef>
                <a:spcPts val="3300"/>
              </a:spcBef>
              <a:buSzPct val="123000"/>
              <a:buChar char="•"/>
              <a:defRPr sz="3600"/>
            </a:pPr>
            <a:r>
              <a:t>Make changes locally (“</a:t>
            </a:r>
            <a:r>
              <a:rPr u="sng"/>
              <a:t>commits</a:t>
            </a:r>
            <a:r>
              <a:t>”)</a:t>
            </a:r>
            <a:br/>
            <a:r>
              <a:t>Include notes on what changed</a:t>
            </a:r>
          </a:p>
        </p:txBody>
      </p:sp>
      <p:sp>
        <p:nvSpPr>
          <p:cNvPr id="515" name="Square"/>
          <p:cNvSpPr/>
          <p:nvPr/>
        </p:nvSpPr>
        <p:spPr>
          <a:xfrm>
            <a:off x="1137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16" name="Remote:…"/>
          <p:cNvSpPr txBox="1"/>
          <p:nvPr/>
        </p:nvSpPr>
        <p:spPr>
          <a:xfrm>
            <a:off x="1138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17" name="Square"/>
          <p:cNvSpPr/>
          <p:nvPr/>
        </p:nvSpPr>
        <p:spPr>
          <a:xfrm>
            <a:off x="1391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18" name="Remote:…"/>
          <p:cNvSpPr txBox="1"/>
          <p:nvPr/>
        </p:nvSpPr>
        <p:spPr>
          <a:xfrm>
            <a:off x="1392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19" name="Line"/>
          <p:cNvSpPr/>
          <p:nvPr/>
        </p:nvSpPr>
        <p:spPr>
          <a:xfrm>
            <a:off x="10325733"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20" name="Line"/>
          <p:cNvSpPr/>
          <p:nvPr/>
        </p:nvSpPr>
        <p:spPr>
          <a:xfrm>
            <a:off x="12823109"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21" name="Line"/>
          <p:cNvSpPr/>
          <p:nvPr/>
        </p:nvSpPr>
        <p:spPr>
          <a:xfrm>
            <a:off x="15325008"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22" name="Remote repository available throughout development"/>
          <p:cNvSpPr txBox="1"/>
          <p:nvPr/>
        </p:nvSpPr>
        <p:spPr>
          <a:xfrm>
            <a:off x="18440475" y="9022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2544" indent="-542544" algn="l" defTabSz="2170121">
              <a:lnSpc>
                <a:spcPct val="90000"/>
              </a:lnSpc>
              <a:spcBef>
                <a:spcPts val="4000"/>
              </a:spcBef>
              <a:buSzPct val="123000"/>
              <a:buChar char="•"/>
              <a:defRPr sz="4272"/>
            </a:lvl1pPr>
          </a:lstStyle>
          <a:p>
            <a:pPr/>
            <a:r>
              <a:t>Remote repository available throughout development</a:t>
            </a:r>
          </a:p>
        </p:txBody>
      </p:sp>
      <p:sp>
        <p:nvSpPr>
          <p:cNvPr id="523" name="Version Control: commit history maintained; changes to be rolled back"/>
          <p:cNvSpPr txBox="1"/>
          <p:nvPr/>
        </p:nvSpPr>
        <p:spPr>
          <a:xfrm>
            <a:off x="18415075" y="11121865"/>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81584" indent="-481584" algn="l" defTabSz="1926287">
              <a:lnSpc>
                <a:spcPct val="90000"/>
              </a:lnSpc>
              <a:spcBef>
                <a:spcPts val="3500"/>
              </a:spcBef>
              <a:buSzPct val="123000"/>
              <a:buChar char="•"/>
              <a:defRPr sz="3792"/>
            </a:pPr>
            <a:r>
              <a:rPr u="sng"/>
              <a:t>Version Control</a:t>
            </a:r>
            <a:r>
              <a:t>: commit history maintained; changes to be rolled back</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Collaborative Coding"/>
          <p:cNvSpPr txBox="1"/>
          <p:nvPr>
            <p:ph type="title"/>
          </p:nvPr>
        </p:nvSpPr>
        <p:spPr>
          <a:prstGeom prst="rect">
            <a:avLst/>
          </a:prstGeom>
        </p:spPr>
        <p:txBody>
          <a:bodyPr/>
          <a:lstStyle/>
          <a:p>
            <a:pPr/>
            <a:r>
              <a:t>Collaborative Coding</a:t>
            </a:r>
          </a:p>
        </p:txBody>
      </p:sp>
      <p:sp>
        <p:nvSpPr>
          <p:cNvPr id="526"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27" name="Lightweight, relatively easy…"/>
          <p:cNvSpPr txBox="1"/>
          <p:nvPr>
            <p:ph type="body" idx="1"/>
          </p:nvPr>
        </p:nvSpPr>
        <p:spPr>
          <a:prstGeom prst="rect">
            <a:avLst/>
          </a:prstGeom>
        </p:spPr>
        <p:txBody>
          <a:bodyPr/>
          <a:lstStyle/>
          <a:p>
            <a:pPr/>
            <a:r>
              <a:t>Lightweight, relatively easy</a:t>
            </a:r>
          </a:p>
          <a:p>
            <a:pPr/>
            <a:r>
              <a:t>Highlight your own work on your own GitHub account</a:t>
            </a:r>
          </a:p>
          <a:p>
            <a:pPr/>
            <a:r>
              <a:t>Safe! You aren’t changing anything on the main repo until you’re really ready; you can test it out after upload</a:t>
            </a:r>
          </a:p>
          <a:p>
            <a:pPr/>
            <a:r>
              <a:t>Can request code reviews, etc before your changes get incorporated into the main repo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Collaborative Coding"/>
          <p:cNvSpPr txBox="1"/>
          <p:nvPr>
            <p:ph type="title"/>
          </p:nvPr>
        </p:nvSpPr>
        <p:spPr>
          <a:prstGeom prst="rect">
            <a:avLst/>
          </a:prstGeom>
        </p:spPr>
        <p:txBody>
          <a:bodyPr/>
          <a:lstStyle/>
          <a:p>
            <a:pPr/>
            <a:r>
              <a:t>Collaborative Coding</a:t>
            </a:r>
          </a:p>
        </p:txBody>
      </p:sp>
      <p:sp>
        <p:nvSpPr>
          <p:cNvPr id="530"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31"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2"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33"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34"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5"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36"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7"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38"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39"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“Fork” the lab repo to a repo to create a copy on your own GitHub account</a:t>
            </a:r>
            <a:br/>
          </a:p>
          <a:p>
            <a:pPr marL="609599" indent="-609599">
              <a:defRPr sz="3000"/>
            </a:pPr>
            <a:r>
              <a:t>Clone (or pull) your development fork to your local machine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Collaborative Coding"/>
          <p:cNvSpPr txBox="1"/>
          <p:nvPr>
            <p:ph type="title"/>
          </p:nvPr>
        </p:nvSpPr>
        <p:spPr>
          <a:prstGeom prst="rect">
            <a:avLst/>
          </a:prstGeom>
        </p:spPr>
        <p:txBody>
          <a:bodyPr/>
          <a:lstStyle/>
          <a:p>
            <a:pPr/>
            <a:r>
              <a:t>Collaborative Coding</a:t>
            </a:r>
          </a:p>
        </p:txBody>
      </p:sp>
      <p:sp>
        <p:nvSpPr>
          <p:cNvPr id="542"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43"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44"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45"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46"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47"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48"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49"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50"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1"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2"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3"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54"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55"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56"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57"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58"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59"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60"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61"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62"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63"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64"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65"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66"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“Fork” the lab repo to a repo to create a copy on your own GitHub account</a:t>
            </a:r>
            <a:br/>
          </a:p>
          <a:p>
            <a:pPr marL="609599" indent="-609599">
              <a:defRPr sz="3000"/>
            </a:pPr>
            <a:r>
              <a:t>Clone (or pull) your development fork to your local machine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Collaborative Coding"/>
          <p:cNvSpPr txBox="1"/>
          <p:nvPr>
            <p:ph type="title"/>
          </p:nvPr>
        </p:nvSpPr>
        <p:spPr>
          <a:prstGeom prst="rect">
            <a:avLst/>
          </a:prstGeom>
        </p:spPr>
        <p:txBody>
          <a:bodyPr/>
          <a:lstStyle/>
          <a:p>
            <a:pPr/>
            <a:r>
              <a:t>Collaborative Coding</a:t>
            </a:r>
          </a:p>
        </p:txBody>
      </p:sp>
      <p:sp>
        <p:nvSpPr>
          <p:cNvPr id="569"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70"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1"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72"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73"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4"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75"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6"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77"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8"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9"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80"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81"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82"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83"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4"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5"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6" name="Square"/>
          <p:cNvSpPr/>
          <p:nvPr/>
        </p:nvSpPr>
        <p:spPr>
          <a:xfrm>
            <a:off x="14989130"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587" name="Remote:…"/>
          <p:cNvSpPr txBox="1"/>
          <p:nvPr/>
        </p:nvSpPr>
        <p:spPr>
          <a:xfrm>
            <a:off x="1495448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588"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89" name="Line"/>
          <p:cNvSpPr/>
          <p:nvPr/>
        </p:nvSpPr>
        <p:spPr>
          <a:xfrm flipV="1">
            <a:off x="15608299"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590"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91"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92"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93"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94"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95"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96"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597" name="Initiate a “Pull request”: ask that someone incorporate your changes to the lab account…"/>
          <p:cNvSpPr txBox="1"/>
          <p:nvPr/>
        </p:nvSpPr>
        <p:spPr>
          <a:xfrm>
            <a:off x="16548100" y="68647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a:t>
            </a:r>
            <a:br/>
          </a:p>
          <a:p>
            <a:pPr marL="609599" indent="-609599" algn="l">
              <a:lnSpc>
                <a:spcPct val="90000"/>
              </a:lnSpc>
              <a:spcBef>
                <a:spcPts val="4500"/>
              </a:spcBef>
              <a:buSzPct val="123000"/>
              <a:buChar char="•"/>
              <a:defRPr sz="3000"/>
            </a:pP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Rob Baker"/>
          <p:cNvSpPr txBox="1"/>
          <p:nvPr>
            <p:ph type="title"/>
          </p:nvPr>
        </p:nvSpPr>
        <p:spPr>
          <a:prstGeom prst="rect">
            <a:avLst/>
          </a:prstGeom>
        </p:spPr>
        <p:txBody>
          <a:bodyPr/>
          <a:lstStyle/>
          <a:p>
            <a:pPr/>
            <a:r>
              <a:t>Rob Baker</a:t>
            </a:r>
          </a:p>
        </p:txBody>
      </p:sp>
      <p:sp>
        <p:nvSpPr>
          <p:cNvPr id="171" name="Data Scientist/National Park Servi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Data Scientist/National Park Service</a:t>
            </a:r>
          </a:p>
        </p:txBody>
      </p:sp>
      <p:sp>
        <p:nvSpPr>
          <p:cNvPr id="172" name="Formal education entirely biology (plant evolution, development, genetics, etc)…"/>
          <p:cNvSpPr txBox="1"/>
          <p:nvPr>
            <p:ph type="body" sz="half" idx="1"/>
          </p:nvPr>
        </p:nvSpPr>
        <p:spPr>
          <a:xfrm>
            <a:off x="1206500" y="4248504"/>
            <a:ext cx="12762506" cy="8256012"/>
          </a:xfrm>
          <a:prstGeom prst="rect">
            <a:avLst/>
          </a:prstGeom>
        </p:spPr>
        <p:txBody>
          <a:bodyPr/>
          <a:lstStyle/>
          <a:p>
            <a:pPr marL="457200" indent="-457200" defTabSz="1828754">
              <a:spcBef>
                <a:spcPts val="3300"/>
              </a:spcBef>
              <a:defRPr sz="3600"/>
            </a:pPr>
            <a:r>
              <a:t>Formal education entirely biology (plant evolution, development, genetics, etc) </a:t>
            </a:r>
          </a:p>
          <a:p>
            <a:pPr marL="457200" indent="-457200" defTabSz="1828754">
              <a:spcBef>
                <a:spcPts val="3300"/>
              </a:spcBef>
              <a:defRPr sz="3600"/>
            </a:pPr>
            <a:r>
              <a:t>First introduced to R in 1999. But really… came kicking and screaming to R during my Ph.D.</a:t>
            </a:r>
          </a:p>
          <a:p>
            <a:pPr marL="457200" indent="-457200" defTabSz="1828754">
              <a:spcBef>
                <a:spcPts val="3300"/>
              </a:spcBef>
              <a:defRPr sz="3600"/>
            </a:pPr>
            <a:r>
              <a:t>GitHub user since 2013 . . . but similar trajectory: took a long time to really use it</a:t>
            </a:r>
          </a:p>
          <a:p>
            <a:pPr marL="457200" indent="-457200" defTabSz="1828754">
              <a:spcBef>
                <a:spcPts val="3300"/>
              </a:spcBef>
              <a:defRPr sz="3600"/>
            </a:pPr>
            <a:r>
              <a:t>Ex-Academic and currently work for the National Park Service in Colorado</a:t>
            </a:r>
          </a:p>
          <a:p>
            <a:pPr marL="457200" indent="-457200" defTabSz="1828754">
              <a:spcBef>
                <a:spcPts val="3300"/>
              </a:spcBef>
              <a:defRPr sz="3600"/>
            </a:pPr>
            <a:r>
              <a:t>Mainly develop in R, build tools for data management, metadata construction, etc (“</a:t>
            </a:r>
            <a:r>
              <a:rPr u="sng">
                <a:hlinkClick r:id="rId2" invalidUrl="" action="" tgtFrame="" tooltip="" history="1" highlightClick="0" endSnd="0"/>
              </a:rPr>
              <a:t>NPSdataverse</a:t>
            </a:r>
            <a:r>
              <a:t>”) </a:t>
            </a:r>
          </a:p>
          <a:p>
            <a:pPr marL="457200" indent="-457200" defTabSz="1828754">
              <a:spcBef>
                <a:spcPts val="3300"/>
              </a:spcBef>
              <a:defRPr sz="3600"/>
            </a:pPr>
            <a:r>
              <a:t>Even as a “power user” of R and GitHub I only scratch the surface the capability/potential</a:t>
            </a:r>
          </a:p>
        </p:txBody>
      </p:sp>
      <p:pic>
        <p:nvPicPr>
          <p:cNvPr id="173" name="a70e9183-4734-48dd-96ae-139153deda23.JPG" descr="a70e9183-4734-48dd-96ae-139153deda23.JPG"/>
          <p:cNvPicPr>
            <a:picLocks noChangeAspect="0"/>
          </p:cNvPicPr>
          <p:nvPr/>
        </p:nvPicPr>
        <p:blipFill>
          <a:blip r:embed="rId3">
            <a:extLst/>
          </a:blip>
          <a:stretch>
            <a:fillRect/>
          </a:stretch>
        </p:blipFill>
        <p:spPr>
          <a:xfrm>
            <a:off x="15158586" y="2318004"/>
            <a:ext cx="7664500" cy="9655725"/>
          </a:xfrm>
          <a:prstGeom prst="rect">
            <a:avLst/>
          </a:prstGeom>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Collaborative Coding"/>
          <p:cNvSpPr txBox="1"/>
          <p:nvPr>
            <p:ph type="title"/>
          </p:nvPr>
        </p:nvSpPr>
        <p:spPr>
          <a:prstGeom prst="rect">
            <a:avLst/>
          </a:prstGeom>
        </p:spPr>
        <p:txBody>
          <a:bodyPr/>
          <a:lstStyle/>
          <a:p>
            <a:pPr/>
            <a:r>
              <a:t>Collaborative Coding</a:t>
            </a:r>
          </a:p>
        </p:txBody>
      </p:sp>
      <p:sp>
        <p:nvSpPr>
          <p:cNvPr id="600"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01"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2"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03"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604"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5"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606"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7"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608"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9"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10"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11"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12"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13"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14"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5"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6"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7" name="Square"/>
          <p:cNvSpPr/>
          <p:nvPr/>
        </p:nvSpPr>
        <p:spPr>
          <a:xfrm>
            <a:off x="14989130"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18" name="Remote:…"/>
          <p:cNvSpPr txBox="1"/>
          <p:nvPr/>
        </p:nvSpPr>
        <p:spPr>
          <a:xfrm>
            <a:off x="1495448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19"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20" name="Line"/>
          <p:cNvSpPr/>
          <p:nvPr/>
        </p:nvSpPr>
        <p:spPr>
          <a:xfrm flipV="1">
            <a:off x="15608299"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21" name="Line"/>
          <p:cNvSpPr/>
          <p:nvPr/>
        </p:nvSpPr>
        <p:spPr>
          <a:xfrm flipV="1">
            <a:off x="15687630" y="8188228"/>
            <a:ext cx="1" cy="799979"/>
          </a:xfrm>
          <a:prstGeom prst="line">
            <a:avLst/>
          </a:prstGeom>
          <a:ln w="25400">
            <a:solidFill>
              <a:srgbClr val="FFFFFF"/>
            </a:solidFill>
            <a:miter lim="400000"/>
            <a:tailEnd type="triangle"/>
          </a:ln>
        </p:spPr>
        <p:txBody>
          <a:bodyPr lIns="50800" tIns="50800" rIns="50800" bIns="50800" anchor="ctr"/>
          <a:lstStyle/>
          <a:p>
            <a:pPr/>
          </a:p>
        </p:txBody>
      </p:sp>
      <p:sp>
        <p:nvSpPr>
          <p:cNvPr id="622" name="Square"/>
          <p:cNvSpPr/>
          <p:nvPr/>
        </p:nvSpPr>
        <p:spPr>
          <a:xfrm>
            <a:off x="15052630" y="67450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23" name="Remote:…"/>
          <p:cNvSpPr txBox="1"/>
          <p:nvPr/>
        </p:nvSpPr>
        <p:spPr>
          <a:xfrm>
            <a:off x="1505456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624"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25"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26"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27"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28"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29"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30" name="Line"/>
          <p:cNvSpPr/>
          <p:nvPr/>
        </p:nvSpPr>
        <p:spPr>
          <a:xfrm>
            <a:off x="13928008"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31"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632" name="Initiate a “Pull request”: ask that someone incorporate your changes to the lab account…"/>
          <p:cNvSpPr txBox="1"/>
          <p:nvPr/>
        </p:nvSpPr>
        <p:spPr>
          <a:xfrm>
            <a:off x="16548100" y="68647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a:t>
            </a:r>
            <a:br/>
          </a:p>
          <a:p>
            <a:pPr marL="609599" indent="-609599" algn="l">
              <a:lnSpc>
                <a:spcPct val="90000"/>
              </a:lnSpc>
              <a:spcBef>
                <a:spcPts val="4500"/>
              </a:spcBef>
              <a:buSzPct val="123000"/>
              <a:buChar char="•"/>
              <a:defRPr sz="3000"/>
            </a:pP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Collaborative Coding"/>
          <p:cNvSpPr txBox="1"/>
          <p:nvPr>
            <p:ph type="title"/>
          </p:nvPr>
        </p:nvSpPr>
        <p:spPr>
          <a:prstGeom prst="rect">
            <a:avLst/>
          </a:prstGeom>
        </p:spPr>
        <p:txBody>
          <a:bodyPr/>
          <a:lstStyle/>
          <a:p>
            <a:pPr/>
            <a:r>
              <a:t>Collaborative Coding</a:t>
            </a:r>
          </a:p>
        </p:txBody>
      </p:sp>
      <p:sp>
        <p:nvSpPr>
          <p:cNvPr id="635"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36"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37"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38"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39"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0"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641"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2"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643"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4"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5"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6"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47"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48"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49"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0"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1"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2"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53"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54"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55"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56"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7"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58"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59"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60"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661"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62"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63"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64"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65"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666" name="“Push” your changes to the Forked copy of the repo on your own GitHub account…"/>
          <p:cNvSpPr txBox="1"/>
          <p:nvPr/>
        </p:nvSpPr>
        <p:spPr>
          <a:xfrm>
            <a:off x="16548100" y="76902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90000"/>
              </a:lnSpc>
              <a:spcBef>
                <a:spcPts val="4500"/>
              </a:spcBef>
              <a:defRPr sz="3000"/>
            </a:pPr>
            <a:br/>
          </a:p>
          <a:p>
            <a:pPr marL="609599" indent="-609599" algn="l">
              <a:lnSpc>
                <a:spcPct val="90000"/>
              </a:lnSpc>
              <a:spcBef>
                <a:spcPts val="4500"/>
              </a:spcBef>
              <a:buSzPct val="123000"/>
              <a:buChar char="•"/>
              <a:defRPr sz="3000"/>
            </a:pP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
        <p:nvSpPr>
          <p:cNvPr id="667"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668"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Collaborative Coding"/>
          <p:cNvSpPr txBox="1"/>
          <p:nvPr>
            <p:ph type="title"/>
          </p:nvPr>
        </p:nvSpPr>
        <p:spPr>
          <a:prstGeom prst="rect">
            <a:avLst/>
          </a:prstGeom>
        </p:spPr>
        <p:txBody>
          <a:bodyPr/>
          <a:lstStyle/>
          <a:p>
            <a:pPr/>
            <a:r>
              <a:t>Collaborative Coding</a:t>
            </a:r>
          </a:p>
        </p:txBody>
      </p:sp>
      <p:sp>
        <p:nvSpPr>
          <p:cNvPr id="671"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72"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3"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74"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75"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6"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677"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8"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679"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0"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1"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2"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83"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84"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85"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6"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7"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8"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89"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90"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91"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92"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693"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94"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695"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96"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97"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98"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99"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00"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01"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02"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03"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04"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05"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06"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707" name="Initiate a “Pull request”: ask that someone incorporate your changes to the lab account…"/>
          <p:cNvSpPr txBox="1"/>
          <p:nvPr/>
        </p:nvSpPr>
        <p:spPr>
          <a:xfrm>
            <a:off x="16548100" y="68647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a:t>
            </a:r>
            <a:br/>
          </a:p>
          <a:p>
            <a:pPr marL="609599" indent="-609599" algn="l">
              <a:lnSpc>
                <a:spcPct val="90000"/>
              </a:lnSpc>
              <a:spcBef>
                <a:spcPts val="4500"/>
              </a:spcBef>
              <a:buSzPct val="123000"/>
              <a:buChar char="•"/>
              <a:defRPr sz="3000"/>
            </a:pP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
        <p:nvSpPr>
          <p:cNvPr id="708"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709"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Collaborative Coding"/>
          <p:cNvSpPr txBox="1"/>
          <p:nvPr>
            <p:ph type="title"/>
          </p:nvPr>
        </p:nvSpPr>
        <p:spPr>
          <a:prstGeom prst="rect">
            <a:avLst/>
          </a:prstGeom>
        </p:spPr>
        <p:txBody>
          <a:bodyPr/>
          <a:lstStyle/>
          <a:p>
            <a:pPr/>
            <a:r>
              <a:t>Collaborative Coding</a:t>
            </a:r>
          </a:p>
        </p:txBody>
      </p:sp>
      <p:sp>
        <p:nvSpPr>
          <p:cNvPr id="712"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713"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14"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715"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16"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17"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718"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19"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720"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1"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2"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3"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24"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25"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726"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27"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28"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29"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730"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731"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32"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33"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734"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35"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736"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37"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38"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39"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0"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41"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42"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43"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4"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45"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46"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47"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8"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49"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50"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51"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52"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53"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54"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55"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56"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757"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58"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59"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60"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761"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62"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63"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64"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765"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Collaborative Coding"/>
          <p:cNvSpPr txBox="1"/>
          <p:nvPr>
            <p:ph type="title"/>
          </p:nvPr>
        </p:nvSpPr>
        <p:spPr>
          <a:prstGeom prst="rect">
            <a:avLst/>
          </a:prstGeom>
        </p:spPr>
        <p:txBody>
          <a:bodyPr/>
          <a:lstStyle/>
          <a:p>
            <a:pPr/>
            <a:r>
              <a:t>Collaborative Coding</a:t>
            </a:r>
          </a:p>
        </p:txBody>
      </p:sp>
      <p:sp>
        <p:nvSpPr>
          <p:cNvPr id="768"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769"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0"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771"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72"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3"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774"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5"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776"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7"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8"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9"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80"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81"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782"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83"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84"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85"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786"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787"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88"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89"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790"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1"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792"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93"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4"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95"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6"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97"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98"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99"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00"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01"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02"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03"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04"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805"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06"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07"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08"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09"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10"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11"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2"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813"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14"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15"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6"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817"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18"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9"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820"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21"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22"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823"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824"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Collaborative Coding"/>
          <p:cNvSpPr txBox="1"/>
          <p:nvPr>
            <p:ph type="title"/>
          </p:nvPr>
        </p:nvSpPr>
        <p:spPr>
          <a:prstGeom prst="rect">
            <a:avLst/>
          </a:prstGeom>
        </p:spPr>
        <p:txBody>
          <a:bodyPr/>
          <a:lstStyle/>
          <a:p>
            <a:pPr/>
            <a:r>
              <a:t>Collaborative Coding</a:t>
            </a:r>
          </a:p>
        </p:txBody>
      </p:sp>
      <p:sp>
        <p:nvSpPr>
          <p:cNvPr id="827"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828"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29"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830"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31"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2"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833"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4"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835"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6"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7"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8"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39"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40"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841"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42"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43"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44"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845"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846"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47"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48"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849"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0"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851"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52"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3"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54"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5"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856"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57"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58"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9"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60"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61"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62"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63"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864"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65"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66"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67"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68"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69"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70"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1"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872"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73"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74"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5"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876"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77"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8"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879"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80" name="Square"/>
          <p:cNvSpPr/>
          <p:nvPr/>
        </p:nvSpPr>
        <p:spPr>
          <a:xfrm>
            <a:off x="2008505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1" name="Remote:…"/>
          <p:cNvSpPr txBox="1"/>
          <p:nvPr/>
        </p:nvSpPr>
        <p:spPr>
          <a:xfrm>
            <a:off x="2008698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882" name="Line"/>
          <p:cNvSpPr/>
          <p:nvPr/>
        </p:nvSpPr>
        <p:spPr>
          <a:xfrm>
            <a:off x="189363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83" name="Line"/>
          <p:cNvSpPr/>
          <p:nvPr/>
        </p:nvSpPr>
        <p:spPr>
          <a:xfrm>
            <a:off x="20720049"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84" name="Square"/>
          <p:cNvSpPr/>
          <p:nvPr/>
        </p:nvSpPr>
        <p:spPr>
          <a:xfrm>
            <a:off x="20085050" y="9081844"/>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5" name="Remote:…"/>
          <p:cNvSpPr txBox="1"/>
          <p:nvPr/>
        </p:nvSpPr>
        <p:spPr>
          <a:xfrm>
            <a:off x="2005040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1.5</a:t>
            </a:r>
          </a:p>
        </p:txBody>
      </p:sp>
      <p:sp>
        <p:nvSpPr>
          <p:cNvPr id="886" name="Rounded Rectangle"/>
          <p:cNvSpPr/>
          <p:nvPr/>
        </p:nvSpPr>
        <p:spPr>
          <a:xfrm>
            <a:off x="20085050" y="11452689"/>
            <a:ext cx="1270000" cy="1270001"/>
          </a:xfrm>
          <a:prstGeom prst="roundRect">
            <a:avLst>
              <a:gd name="adj" fmla="val 15000"/>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7" name="Local:…"/>
          <p:cNvSpPr txBox="1"/>
          <p:nvPr/>
        </p:nvSpPr>
        <p:spPr>
          <a:xfrm>
            <a:off x="2005040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1.5</a:t>
            </a:r>
          </a:p>
        </p:txBody>
      </p:sp>
      <p:sp>
        <p:nvSpPr>
          <p:cNvPr id="888" name="Line"/>
          <p:cNvSpPr/>
          <p:nvPr/>
        </p:nvSpPr>
        <p:spPr>
          <a:xfrm>
            <a:off x="20720049"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89" name="Circle"/>
          <p:cNvSpPr/>
          <p:nvPr/>
        </p:nvSpPr>
        <p:spPr>
          <a:xfrm>
            <a:off x="22607565" y="11452689"/>
            <a:ext cx="1270001" cy="1270001"/>
          </a:xfrm>
          <a:prstGeom prst="ellipse">
            <a:avLst/>
          </a:prstGeom>
          <a:solidFill>
            <a:srgbClr val="ABFF08"/>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90" name="Commit…"/>
          <p:cNvSpPr txBox="1"/>
          <p:nvPr/>
        </p:nvSpPr>
        <p:spPr>
          <a:xfrm>
            <a:off x="22646072"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91" name="Line"/>
          <p:cNvSpPr/>
          <p:nvPr/>
        </p:nvSpPr>
        <p:spPr>
          <a:xfrm>
            <a:off x="21474070"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92" name="Square"/>
          <p:cNvSpPr/>
          <p:nvPr/>
        </p:nvSpPr>
        <p:spPr>
          <a:xfrm>
            <a:off x="22607565" y="6791789"/>
            <a:ext cx="1270001"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93" name="Remote:…"/>
          <p:cNvSpPr txBox="1"/>
          <p:nvPr/>
        </p:nvSpPr>
        <p:spPr>
          <a:xfrm>
            <a:off x="22609496" y="6827806"/>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894" name="Line"/>
          <p:cNvSpPr/>
          <p:nvPr/>
        </p:nvSpPr>
        <p:spPr>
          <a:xfrm>
            <a:off x="2147407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95"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96"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897"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Collaborative Coding"/>
          <p:cNvSpPr txBox="1"/>
          <p:nvPr>
            <p:ph type="title"/>
          </p:nvPr>
        </p:nvSpPr>
        <p:spPr>
          <a:prstGeom prst="rect">
            <a:avLst/>
          </a:prstGeom>
        </p:spPr>
        <p:txBody>
          <a:bodyPr/>
          <a:lstStyle/>
          <a:p>
            <a:pPr/>
            <a:r>
              <a:t>Collaborative Coding</a:t>
            </a:r>
          </a:p>
        </p:txBody>
      </p:sp>
      <p:sp>
        <p:nvSpPr>
          <p:cNvPr id="900"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901"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2"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903"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04"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5"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906"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7"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908"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9"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10"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11"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12"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913"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914"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15"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16"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17"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918"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919"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20"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21"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922"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3"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924"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25"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6"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927"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8"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29"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30"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31"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2"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933"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34"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35"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6"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37"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8"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9"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40"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941"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42"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43"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44"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945"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46"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47"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48"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949"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50"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1"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52"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53" name="Square"/>
          <p:cNvSpPr/>
          <p:nvPr/>
        </p:nvSpPr>
        <p:spPr>
          <a:xfrm>
            <a:off x="2008505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4" name="Remote:…"/>
          <p:cNvSpPr txBox="1"/>
          <p:nvPr/>
        </p:nvSpPr>
        <p:spPr>
          <a:xfrm>
            <a:off x="2008698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55" name="Line"/>
          <p:cNvSpPr/>
          <p:nvPr/>
        </p:nvSpPr>
        <p:spPr>
          <a:xfrm>
            <a:off x="189363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56" name="Line"/>
          <p:cNvSpPr/>
          <p:nvPr/>
        </p:nvSpPr>
        <p:spPr>
          <a:xfrm>
            <a:off x="20720049"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57" name="Square"/>
          <p:cNvSpPr/>
          <p:nvPr/>
        </p:nvSpPr>
        <p:spPr>
          <a:xfrm>
            <a:off x="20085050" y="9081844"/>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8" name="Remote:…"/>
          <p:cNvSpPr txBox="1"/>
          <p:nvPr/>
        </p:nvSpPr>
        <p:spPr>
          <a:xfrm>
            <a:off x="2005040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1.5</a:t>
            </a:r>
          </a:p>
        </p:txBody>
      </p:sp>
      <p:sp>
        <p:nvSpPr>
          <p:cNvPr id="959" name="Rounded Rectangle"/>
          <p:cNvSpPr/>
          <p:nvPr/>
        </p:nvSpPr>
        <p:spPr>
          <a:xfrm>
            <a:off x="20085050" y="11452689"/>
            <a:ext cx="1270000" cy="1270001"/>
          </a:xfrm>
          <a:prstGeom prst="roundRect">
            <a:avLst>
              <a:gd name="adj" fmla="val 15000"/>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60" name="Local:…"/>
          <p:cNvSpPr txBox="1"/>
          <p:nvPr/>
        </p:nvSpPr>
        <p:spPr>
          <a:xfrm>
            <a:off x="2005040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1.5</a:t>
            </a:r>
          </a:p>
        </p:txBody>
      </p:sp>
      <p:sp>
        <p:nvSpPr>
          <p:cNvPr id="961" name="Line"/>
          <p:cNvSpPr/>
          <p:nvPr/>
        </p:nvSpPr>
        <p:spPr>
          <a:xfrm>
            <a:off x="20720049"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62" name="Circle"/>
          <p:cNvSpPr/>
          <p:nvPr/>
        </p:nvSpPr>
        <p:spPr>
          <a:xfrm>
            <a:off x="22607565" y="11452689"/>
            <a:ext cx="1270001" cy="1270001"/>
          </a:xfrm>
          <a:prstGeom prst="ellipse">
            <a:avLst/>
          </a:prstGeom>
          <a:solidFill>
            <a:srgbClr val="ABFF08"/>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63" name="Commit…"/>
          <p:cNvSpPr txBox="1"/>
          <p:nvPr/>
        </p:nvSpPr>
        <p:spPr>
          <a:xfrm>
            <a:off x="22646072"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64" name="Line"/>
          <p:cNvSpPr/>
          <p:nvPr/>
        </p:nvSpPr>
        <p:spPr>
          <a:xfrm>
            <a:off x="21474070"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65" name="Square"/>
          <p:cNvSpPr/>
          <p:nvPr/>
        </p:nvSpPr>
        <p:spPr>
          <a:xfrm>
            <a:off x="22607565" y="6791789"/>
            <a:ext cx="1270001"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66" name="Remote:…"/>
          <p:cNvSpPr txBox="1"/>
          <p:nvPr/>
        </p:nvSpPr>
        <p:spPr>
          <a:xfrm>
            <a:off x="22609496" y="6827806"/>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67" name="Line"/>
          <p:cNvSpPr/>
          <p:nvPr/>
        </p:nvSpPr>
        <p:spPr>
          <a:xfrm>
            <a:off x="2147407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68"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69" name="Rounded Rectangle"/>
          <p:cNvSpPr/>
          <p:nvPr/>
        </p:nvSpPr>
        <p:spPr>
          <a:xfrm>
            <a:off x="6647571" y="6301428"/>
            <a:ext cx="17525071" cy="2117600"/>
          </a:xfrm>
          <a:prstGeom prst="roundRect">
            <a:avLst>
              <a:gd name="adj" fmla="val 8996"/>
            </a:avLst>
          </a:prstGeom>
          <a:solidFill>
            <a:srgbClr val="FFFFFF">
              <a:alpha val="29585"/>
            </a:srgbClr>
          </a:solidFill>
          <a:ln w="50800">
            <a:solidFill>
              <a:srgbClr val="FFFFFF">
                <a:alpha val="29585"/>
              </a:srgbClr>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70" name="Two (or more) users can simultaneously collaborate on the same project…"/>
          <p:cNvSpPr txBox="1"/>
          <p:nvPr>
            <p:ph type="body" sz="quarter" idx="1"/>
          </p:nvPr>
        </p:nvSpPr>
        <p:spPr>
          <a:xfrm>
            <a:off x="1206500" y="6864705"/>
            <a:ext cx="5103887" cy="8256011"/>
          </a:xfrm>
          <a:prstGeom prst="rect">
            <a:avLst/>
          </a:prstGeom>
        </p:spPr>
        <p:txBody>
          <a:bodyPr/>
          <a:lstStyle/>
          <a:p>
            <a:pPr marL="609599" indent="-609599">
              <a:defRPr sz="3000"/>
            </a:pPr>
            <a:r>
              <a:t>Two (or more) users can simultaneously collaborate on the same project</a:t>
            </a:r>
            <a:br/>
          </a:p>
          <a:p>
            <a:pPr marL="609599" indent="-609599">
              <a:defRPr sz="3000"/>
            </a:pPr>
            <a:r>
              <a:t>The main branch is always available to the public</a:t>
            </a:r>
          </a:p>
          <a:p>
            <a:pPr marL="609599" indent="-609599">
              <a:defRPr sz="3000"/>
            </a:pPr>
            <a:r>
              <a:t>Multiple different development forks can be worked on simultaneously</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2" name="Version Control And Collaborative Coding"/>
          <p:cNvSpPr txBox="1"/>
          <p:nvPr>
            <p:ph type="title"/>
          </p:nvPr>
        </p:nvSpPr>
        <p:spPr>
          <a:prstGeom prst="rect">
            <a:avLst/>
          </a:prstGeom>
        </p:spPr>
        <p:txBody>
          <a:bodyPr/>
          <a:lstStyle/>
          <a:p>
            <a:pPr/>
            <a:r>
              <a:t>Version Control And Collaborative Coding</a:t>
            </a:r>
          </a:p>
        </p:txBody>
      </p:sp>
      <p:sp>
        <p:nvSpPr>
          <p:cNvPr id="973" name="Terminolog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Terminology</a:t>
            </a:r>
          </a:p>
        </p:txBody>
      </p:sp>
      <p:sp>
        <p:nvSpPr>
          <p:cNvPr id="974" name="Repository (repo) - managed collection of files…"/>
          <p:cNvSpPr txBox="1"/>
          <p:nvPr>
            <p:ph type="body" idx="1"/>
          </p:nvPr>
        </p:nvSpPr>
        <p:spPr>
          <a:prstGeom prst="rect">
            <a:avLst/>
          </a:prstGeom>
        </p:spPr>
        <p:txBody>
          <a:bodyPr/>
          <a:lstStyle/>
          <a:p>
            <a:pPr marL="414527" indent="-414527" defTabSz="1658070">
              <a:spcBef>
                <a:spcPts val="3000"/>
              </a:spcBef>
              <a:defRPr sz="3264"/>
            </a:pPr>
            <a:r>
              <a:rPr u="sng"/>
              <a:t>Repository</a:t>
            </a:r>
            <a:r>
              <a:t> (repo) - managed collection of files</a:t>
            </a:r>
          </a:p>
          <a:p>
            <a:pPr marL="414527" indent="-414527" defTabSz="1658070">
              <a:spcBef>
                <a:spcPts val="3000"/>
              </a:spcBef>
              <a:defRPr sz="3264"/>
            </a:pPr>
            <a:r>
              <a:rPr u="sng"/>
              <a:t>Version Control</a:t>
            </a:r>
            <a:r>
              <a:t> - keeping track of changes in files</a:t>
            </a:r>
          </a:p>
          <a:p>
            <a:pPr marL="414527" indent="-414527" defTabSz="1658070">
              <a:spcBef>
                <a:spcPts val="3000"/>
              </a:spcBef>
              <a:defRPr sz="3264"/>
            </a:pPr>
            <a:r>
              <a:rPr u="sng"/>
              <a:t>Fork</a:t>
            </a:r>
            <a:r>
              <a:t> - create a copy of a repo on a different account</a:t>
            </a:r>
          </a:p>
          <a:p>
            <a:pPr marL="414527" indent="-414527" defTabSz="1658070">
              <a:spcBef>
                <a:spcPts val="3000"/>
              </a:spcBef>
              <a:defRPr sz="3264"/>
            </a:pPr>
            <a:r>
              <a:rPr u="sng"/>
              <a:t>Clone</a:t>
            </a:r>
            <a:r>
              <a:t> - create a copy of a repo on a local machine</a:t>
            </a:r>
          </a:p>
          <a:p>
            <a:pPr marL="414527" indent="-414527" defTabSz="1658070">
              <a:spcBef>
                <a:spcPts val="3000"/>
              </a:spcBef>
              <a:defRPr sz="3264"/>
            </a:pPr>
            <a:r>
              <a:rPr u="sng"/>
              <a:t>Pull</a:t>
            </a:r>
            <a:r>
              <a:t> - pull all the changes from a repo to your local machine</a:t>
            </a:r>
          </a:p>
          <a:p>
            <a:pPr marL="414527" indent="-414527" defTabSz="1658070">
              <a:spcBef>
                <a:spcPts val="3000"/>
              </a:spcBef>
              <a:defRPr sz="3264"/>
            </a:pPr>
            <a:r>
              <a:rPr u="sng"/>
              <a:t>Commit</a:t>
            </a:r>
            <a:r>
              <a:t> - a versioned change, with a comment</a:t>
            </a:r>
          </a:p>
          <a:p>
            <a:pPr marL="414527" indent="-414527" defTabSz="1658070">
              <a:spcBef>
                <a:spcPts val="3000"/>
              </a:spcBef>
              <a:defRPr sz="3264"/>
            </a:pPr>
            <a:r>
              <a:rPr u="sng"/>
              <a:t>Push</a:t>
            </a:r>
            <a:r>
              <a:t> - move all the commits to your repo</a:t>
            </a:r>
          </a:p>
          <a:p>
            <a:pPr marL="414527" indent="-414527" defTabSz="1658070">
              <a:spcBef>
                <a:spcPts val="3000"/>
              </a:spcBef>
              <a:defRPr sz="3264"/>
            </a:pPr>
            <a:r>
              <a:rPr u="sng"/>
              <a:t>Pull Request</a:t>
            </a:r>
            <a:r>
              <a:t> - Request that your (modified) Forked repo be incorporated into a the main branch</a:t>
            </a:r>
          </a:p>
          <a:p>
            <a:pPr marL="414527" indent="-414527" defTabSz="1658070">
              <a:spcBef>
                <a:spcPts val="3000"/>
              </a:spcBef>
              <a:defRPr sz="3264"/>
            </a:pPr>
            <a:r>
              <a:rPr u="sng"/>
              <a:t>Merge</a:t>
            </a:r>
            <a:r>
              <a:t> - the process of reconciling two repos upon a Push or a Pull Request</a:t>
            </a:r>
          </a:p>
          <a:p>
            <a:pPr marL="414527" indent="-414527" defTabSz="1658070">
              <a:spcBef>
                <a:spcPts val="3000"/>
              </a:spcBef>
              <a:defRPr sz="3264"/>
            </a:pPr>
            <a:r>
              <a:rPr u="sng"/>
              <a:t>Merge conflict</a:t>
            </a:r>
            <a:r>
              <a:t> - when the two repos cannot automatically be reconciled and must be manually adjusted</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Course Outline"/>
          <p:cNvSpPr txBox="1"/>
          <p:nvPr>
            <p:ph type="title"/>
          </p:nvPr>
        </p:nvSpPr>
        <p:spPr>
          <a:prstGeom prst="rect">
            <a:avLst/>
          </a:prstGeom>
        </p:spPr>
        <p:txBody>
          <a:bodyPr/>
          <a:lstStyle/>
          <a:p>
            <a:pPr/>
            <a:r>
              <a:t>Course Outline</a:t>
            </a:r>
          </a:p>
        </p:txBody>
      </p:sp>
      <p:sp>
        <p:nvSpPr>
          <p:cNvPr id="977" name="Slide Subtitle"/>
          <p:cNvSpPr txBox="1"/>
          <p:nvPr>
            <p:ph type="body" idx="21"/>
          </p:nvPr>
        </p:nvSpPr>
        <p:spPr>
          <a:prstGeom prst="rect">
            <a:avLst/>
          </a:prstGeom>
        </p:spPr>
        <p:txBody>
          <a:bodyPr/>
          <a:lstStyle/>
          <a:p>
            <a:pPr/>
          </a:p>
        </p:txBody>
      </p:sp>
      <p:sp>
        <p:nvSpPr>
          <p:cNvPr id="978"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Version Control and Collaborative Coding Workflows</a:t>
            </a:r>
          </a:p>
          <a:p>
            <a:pPr marL="196596" indent="-196596" defTabSz="2096971">
              <a:spcBef>
                <a:spcPts val="3800"/>
              </a:spcBef>
              <a:buSzPct val="100000"/>
              <a:buAutoNum type="romanUcPeriod" startAt="1"/>
              <a:defRPr sz="4128"/>
            </a:pPr>
            <a:r>
              <a:t>  </a:t>
            </a:r>
            <a:r>
              <a:rPr b="1"/>
              <a:t>Practice: collaborative version control</a:t>
            </a:r>
          </a:p>
          <a:p>
            <a:pPr marL="196596" indent="-196596" defTabSz="2096971">
              <a:spcBef>
                <a:spcPts val="3800"/>
              </a:spcBef>
              <a:buSzPct val="100000"/>
              <a:buAutoNum type="romanUcPeriod" startAt="1"/>
              <a:defRPr sz="4128"/>
            </a:pPr>
            <a:r>
              <a:t> Bonus: project management boards, issues, milestones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Practice:  collaborative version control"/>
          <p:cNvSpPr txBox="1"/>
          <p:nvPr>
            <p:ph type="title"/>
          </p:nvPr>
        </p:nvSpPr>
        <p:spPr>
          <a:prstGeom prst="rect">
            <a:avLst/>
          </a:prstGeom>
        </p:spPr>
        <p:txBody>
          <a:bodyPr/>
          <a:lstStyle/>
          <a:p>
            <a:pPr/>
            <a:r>
              <a:t>Practice:  collaborative version control</a:t>
            </a:r>
          </a:p>
        </p:txBody>
      </p:sp>
      <p:sp>
        <p:nvSpPr>
          <p:cNvPr id="981" name="Fork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 a Repo</a:t>
            </a:r>
          </a:p>
        </p:txBody>
      </p:sp>
      <p:sp>
        <p:nvSpPr>
          <p:cNvPr id="982" name="Log in to your GitHub.com account…"/>
          <p:cNvSpPr txBox="1"/>
          <p:nvPr>
            <p:ph type="body" sz="half" idx="1"/>
          </p:nvPr>
        </p:nvSpPr>
        <p:spPr>
          <a:xfrm>
            <a:off x="1206500" y="4248504"/>
            <a:ext cx="11558718" cy="8256012"/>
          </a:xfrm>
          <a:prstGeom prst="rect">
            <a:avLst/>
          </a:prstGeom>
        </p:spPr>
        <p:txBody>
          <a:bodyPr/>
          <a:lstStyle/>
          <a:p>
            <a:pPr marL="560831" indent="-560831" defTabSz="2243271">
              <a:spcBef>
                <a:spcPts val="4100"/>
              </a:spcBef>
              <a:defRPr sz="4416"/>
            </a:pPr>
            <a:r>
              <a:t>Log in to your </a:t>
            </a:r>
            <a:r>
              <a:rPr u="sng">
                <a:hlinkClick r:id="rId2" invalidUrl="" action="" tgtFrame="" tooltip="" history="1" highlightClick="0" endSnd="0"/>
              </a:rPr>
              <a:t>GitHub.com</a:t>
            </a:r>
            <a:r>
              <a:t> account</a:t>
            </a:r>
          </a:p>
          <a:p>
            <a:pPr marL="560831" indent="-560831" defTabSz="2243271">
              <a:spcBef>
                <a:spcPts val="4100"/>
              </a:spcBef>
              <a:defRPr sz="4416"/>
            </a:pPr>
            <a:r>
              <a:t>Navigate to:</a:t>
            </a:r>
            <a:br/>
            <a:r>
              <a:rPr u="sng">
                <a:hlinkClick r:id="rId3" invalidUrl="" action="" tgtFrame="" tooltip="" history="1" highlightClick="0" endSnd="0"/>
              </a:rPr>
              <a:t>GitHub.com/rlbaker5/compscibio2023</a:t>
            </a:r>
          </a:p>
          <a:p>
            <a:pPr marL="560831" indent="-560831" defTabSz="2243271">
              <a:spcBef>
                <a:spcPts val="4100"/>
              </a:spcBef>
              <a:defRPr sz="4416"/>
            </a:pPr>
            <a:r>
              <a:t>Fork the repo to your own account</a:t>
            </a:r>
          </a:p>
          <a:p>
            <a:pPr marL="560831" indent="-560831" defTabSz="2243271">
              <a:spcBef>
                <a:spcPts val="4100"/>
              </a:spcBef>
              <a:defRPr sz="4416"/>
            </a:pPr>
            <a:r>
              <a:t>Navigate to your own profile and enter the newly forked repo (github.com/&lt;username&gt;/compscibio2023)</a:t>
            </a:r>
          </a:p>
          <a:p>
            <a:pPr marL="560831" indent="-560831" defTabSz="2243271">
              <a:spcBef>
                <a:spcPts val="4100"/>
              </a:spcBef>
              <a:defRPr sz="4416"/>
            </a:pPr>
            <a:r>
              <a:t>Use the green “Code” drop-down to copy the URL by clicking on the interlocking squares</a:t>
            </a:r>
          </a:p>
        </p:txBody>
      </p:sp>
      <p:pic>
        <p:nvPicPr>
          <p:cNvPr id="983" name="Screen Shot 2023-07-26 at 9.35.04 PM.png" descr="Screen Shot 2023-07-26 at 9.35.04 PM.png"/>
          <p:cNvPicPr>
            <a:picLocks noChangeAspect="1"/>
          </p:cNvPicPr>
          <p:nvPr/>
        </p:nvPicPr>
        <p:blipFill>
          <a:blip r:embed="rId4">
            <a:extLst/>
          </a:blip>
          <a:stretch>
            <a:fillRect/>
          </a:stretch>
        </p:blipFill>
        <p:spPr>
          <a:xfrm>
            <a:off x="14274012" y="2895225"/>
            <a:ext cx="7086785" cy="5208551"/>
          </a:xfrm>
          <a:prstGeom prst="rect">
            <a:avLst/>
          </a:prstGeom>
          <a:ln w="12700">
            <a:miter lim="400000"/>
          </a:ln>
        </p:spPr>
      </p:pic>
      <p:pic>
        <p:nvPicPr>
          <p:cNvPr id="984" name="Screen Shot 2023-07-26 at 9.42.56 PM.png" descr="Screen Shot 2023-07-26 at 9.42.56 PM.png"/>
          <p:cNvPicPr>
            <a:picLocks noChangeAspect="1"/>
          </p:cNvPicPr>
          <p:nvPr/>
        </p:nvPicPr>
        <p:blipFill>
          <a:blip r:embed="rId5">
            <a:extLst/>
          </a:blip>
          <a:stretch>
            <a:fillRect/>
          </a:stretch>
        </p:blipFill>
        <p:spPr>
          <a:xfrm>
            <a:off x="13823119" y="8613338"/>
            <a:ext cx="7988571" cy="4594794"/>
          </a:xfrm>
          <a:prstGeom prst="rect">
            <a:avLst/>
          </a:prstGeom>
          <a:ln w="12700">
            <a:miter lim="400000"/>
          </a:ln>
        </p:spPr>
      </p:pic>
      <p:sp>
        <p:nvSpPr>
          <p:cNvPr id="985" name="Oval"/>
          <p:cNvSpPr/>
          <p:nvPr/>
        </p:nvSpPr>
        <p:spPr>
          <a:xfrm>
            <a:off x="19065476" y="37363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86" name="Oval"/>
          <p:cNvSpPr/>
          <p:nvPr/>
        </p:nvSpPr>
        <p:spPr>
          <a:xfrm>
            <a:off x="18430476" y="111023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facilitators"/>
          <p:cNvSpPr txBox="1"/>
          <p:nvPr>
            <p:ph type="title"/>
          </p:nvPr>
        </p:nvSpPr>
        <p:spPr>
          <a:prstGeom prst="rect">
            <a:avLst/>
          </a:prstGeom>
        </p:spPr>
        <p:txBody>
          <a:bodyPr/>
          <a:lstStyle/>
          <a:p>
            <a:pPr/>
            <a:r>
              <a:t>Co-facilitators</a:t>
            </a:r>
          </a:p>
        </p:txBody>
      </p:sp>
      <p:sp>
        <p:nvSpPr>
          <p:cNvPr id="176" name="Emma Girolam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Emma Girolami</a:t>
            </a:r>
          </a:p>
        </p:txBody>
      </p:sp>
      <p:sp>
        <p:nvSpPr>
          <p:cNvPr id="177" name="Slide bullet tex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Practice:  collaborative version control"/>
          <p:cNvSpPr txBox="1"/>
          <p:nvPr>
            <p:ph type="title"/>
          </p:nvPr>
        </p:nvSpPr>
        <p:spPr>
          <a:prstGeom prst="rect">
            <a:avLst/>
          </a:prstGeom>
        </p:spPr>
        <p:txBody>
          <a:bodyPr/>
          <a:lstStyle/>
          <a:p>
            <a:pPr/>
            <a:r>
              <a:t>Practice:  collaborative version control</a:t>
            </a:r>
          </a:p>
        </p:txBody>
      </p:sp>
      <p:sp>
        <p:nvSpPr>
          <p:cNvPr id="989"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990" name="Open Rstudio…"/>
          <p:cNvSpPr txBox="1"/>
          <p:nvPr>
            <p:ph type="body" sz="half" idx="1"/>
          </p:nvPr>
        </p:nvSpPr>
        <p:spPr>
          <a:xfrm>
            <a:off x="1206500" y="4248504"/>
            <a:ext cx="11558718" cy="8256012"/>
          </a:xfrm>
          <a:prstGeom prst="rect">
            <a:avLst/>
          </a:prstGeom>
        </p:spPr>
        <p:txBody>
          <a:bodyPr/>
          <a:lstStyle/>
          <a:p>
            <a:pPr/>
            <a:r>
              <a:t>Open Rstudio</a:t>
            </a:r>
          </a:p>
          <a:p>
            <a:pPr/>
            <a:r>
              <a:t>Using From the “File” drop-down menu, select “New Project”</a:t>
            </a:r>
          </a:p>
          <a:p>
            <a:pPr/>
            <a:r>
              <a:t>Select “Version Control”</a:t>
            </a:r>
          </a:p>
          <a:p>
            <a:pPr/>
            <a:r>
              <a:t>Then choose “Git (“clone</a:t>
            </a:r>
            <a:br/>
            <a:r>
              <a:t>a project from a Git</a:t>
            </a:r>
            <a:br/>
            <a:r>
              <a:t>repository”)</a:t>
            </a:r>
          </a:p>
        </p:txBody>
      </p:sp>
      <p:pic>
        <p:nvPicPr>
          <p:cNvPr id="991" name="Screen Shot 2023-07-26 at 9.38.31 PM.png" descr="Screen Shot 2023-07-26 at 9.38.31 PM.png"/>
          <p:cNvPicPr>
            <a:picLocks noChangeAspect="1"/>
          </p:cNvPicPr>
          <p:nvPr/>
        </p:nvPicPr>
        <p:blipFill>
          <a:blip r:embed="rId2">
            <a:extLst/>
          </a:blip>
          <a:stretch>
            <a:fillRect/>
          </a:stretch>
        </p:blipFill>
        <p:spPr>
          <a:xfrm>
            <a:off x="12481365" y="4592163"/>
            <a:ext cx="5940548" cy="2599898"/>
          </a:xfrm>
          <a:prstGeom prst="rect">
            <a:avLst/>
          </a:prstGeom>
          <a:ln w="12700">
            <a:miter lim="400000"/>
          </a:ln>
        </p:spPr>
      </p:pic>
      <p:pic>
        <p:nvPicPr>
          <p:cNvPr id="992" name="Screen Shot 2023-07-26 at 9.39.33 PM.png" descr="Screen Shot 2023-07-26 at 9.39.33 PM.png"/>
          <p:cNvPicPr>
            <a:picLocks noChangeAspect="1"/>
          </p:cNvPicPr>
          <p:nvPr/>
        </p:nvPicPr>
        <p:blipFill>
          <a:blip r:embed="rId3">
            <a:extLst/>
          </a:blip>
          <a:stretch>
            <a:fillRect/>
          </a:stretch>
        </p:blipFill>
        <p:spPr>
          <a:xfrm>
            <a:off x="9700085" y="7690366"/>
            <a:ext cx="6756401" cy="4838701"/>
          </a:xfrm>
          <a:prstGeom prst="rect">
            <a:avLst/>
          </a:prstGeom>
          <a:ln w="25400">
            <a:miter lim="400000"/>
          </a:ln>
          <a:effectLst>
            <a:reflection blurRad="0" stA="82330" stPos="0" endA="0" endPos="40000" dist="0" dir="5400000" fadeDir="5400000" sx="100000" sy="-100000" kx="0" ky="0" algn="bl" rotWithShape="0"/>
          </a:effectLst>
        </p:spPr>
      </p:pic>
      <p:pic>
        <p:nvPicPr>
          <p:cNvPr id="993" name="Screen Shot 2023-07-26 at 9.40.11 PM.png" descr="Screen Shot 2023-07-26 at 9.40.11 PM.png"/>
          <p:cNvPicPr>
            <a:picLocks noChangeAspect="1"/>
          </p:cNvPicPr>
          <p:nvPr/>
        </p:nvPicPr>
        <p:blipFill>
          <a:blip r:embed="rId4">
            <a:extLst/>
          </a:blip>
          <a:stretch>
            <a:fillRect/>
          </a:stretch>
        </p:blipFill>
        <p:spPr>
          <a:xfrm>
            <a:off x="16707603" y="7671316"/>
            <a:ext cx="6769101" cy="4876801"/>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Practice:  collaborative version control"/>
          <p:cNvSpPr txBox="1"/>
          <p:nvPr>
            <p:ph type="title"/>
          </p:nvPr>
        </p:nvSpPr>
        <p:spPr>
          <a:prstGeom prst="rect">
            <a:avLst/>
          </a:prstGeom>
        </p:spPr>
        <p:txBody>
          <a:bodyPr/>
          <a:lstStyle/>
          <a:p>
            <a:pPr/>
            <a:r>
              <a:t>Practice:  collaborative version control</a:t>
            </a:r>
          </a:p>
        </p:txBody>
      </p:sp>
      <p:sp>
        <p:nvSpPr>
          <p:cNvPr id="996"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997" name="Paste in the repo URL…"/>
          <p:cNvSpPr txBox="1"/>
          <p:nvPr>
            <p:ph type="body" sz="half" idx="1"/>
          </p:nvPr>
        </p:nvSpPr>
        <p:spPr>
          <a:xfrm>
            <a:off x="1206500" y="4248504"/>
            <a:ext cx="11558718" cy="8256012"/>
          </a:xfrm>
          <a:prstGeom prst="rect">
            <a:avLst/>
          </a:prstGeom>
        </p:spPr>
        <p:txBody>
          <a:bodyPr/>
          <a:lstStyle/>
          <a:p>
            <a:pPr/>
            <a:r>
              <a:t>Paste in the repo URL</a:t>
            </a:r>
          </a:p>
          <a:p>
            <a:pPr/>
            <a:r>
              <a:t>Give your project a name (e.g. “compscibio2023_dev”)</a:t>
            </a:r>
          </a:p>
          <a:p>
            <a:pPr/>
            <a:r>
              <a:t>Select a location where you want the project to live on your hard drive</a:t>
            </a:r>
          </a:p>
          <a:p>
            <a:pPr/>
            <a:r>
              <a:t>Click “Create Project”</a:t>
            </a:r>
          </a:p>
        </p:txBody>
      </p:sp>
      <p:pic>
        <p:nvPicPr>
          <p:cNvPr id="998" name="Screen Shot 2023-07-26 at 9.46.07 PM.png" descr="Screen Shot 2023-07-26 at 9.46.07 PM.png"/>
          <p:cNvPicPr>
            <a:picLocks noChangeAspect="1"/>
          </p:cNvPicPr>
          <p:nvPr/>
        </p:nvPicPr>
        <p:blipFill>
          <a:blip r:embed="rId2">
            <a:extLst/>
          </a:blip>
          <a:stretch>
            <a:fillRect/>
          </a:stretch>
        </p:blipFill>
        <p:spPr>
          <a:xfrm>
            <a:off x="13411398" y="4394200"/>
            <a:ext cx="8505123" cy="6095604"/>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Practice:  collaborative version control"/>
          <p:cNvSpPr txBox="1"/>
          <p:nvPr>
            <p:ph type="title"/>
          </p:nvPr>
        </p:nvSpPr>
        <p:spPr>
          <a:prstGeom prst="rect">
            <a:avLst/>
          </a:prstGeom>
        </p:spPr>
        <p:txBody>
          <a:bodyPr/>
          <a:lstStyle/>
          <a:p>
            <a:pPr/>
            <a:r>
              <a:t>Practice:  collaborative version control</a:t>
            </a:r>
          </a:p>
        </p:txBody>
      </p:sp>
      <p:sp>
        <p:nvSpPr>
          <p:cNvPr id="1001"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1002" name="Your Rstudio should look some thing like this (probably with a different color scheme)…"/>
          <p:cNvSpPr txBox="1"/>
          <p:nvPr>
            <p:ph type="body" sz="half" idx="1"/>
          </p:nvPr>
        </p:nvSpPr>
        <p:spPr>
          <a:xfrm>
            <a:off x="1206500" y="4248504"/>
            <a:ext cx="11558718" cy="8256012"/>
          </a:xfrm>
          <a:prstGeom prst="rect">
            <a:avLst/>
          </a:prstGeom>
        </p:spPr>
        <p:txBody>
          <a:bodyPr/>
          <a:lstStyle/>
          <a:p>
            <a:pPr/>
            <a:r>
              <a:t>Your Rstudio should look some</a:t>
            </a:r>
            <a:br/>
            <a:r>
              <a:t>thing like this (probably with a</a:t>
            </a:r>
            <a:br/>
            <a:r>
              <a:t>different color scheme)</a:t>
            </a:r>
          </a:p>
          <a:p>
            <a:pPr/>
            <a:r>
              <a:t>But notice all the files from the</a:t>
            </a:r>
            <a:br/>
            <a:r>
              <a:t>repo are now listed under Files</a:t>
            </a:r>
            <a:br/>
            <a:r>
              <a:t>and are now on your local</a:t>
            </a:r>
            <a:br/>
            <a:r>
              <a:t>machine!</a:t>
            </a:r>
          </a:p>
          <a:p>
            <a:pPr/>
            <a:r>
              <a:t>(Your files may differ slightly</a:t>
            </a:r>
            <a:br/>
            <a:r>
              <a:t>from the ones shown here)</a:t>
            </a:r>
          </a:p>
        </p:txBody>
      </p:sp>
      <p:pic>
        <p:nvPicPr>
          <p:cNvPr id="1003" name="Screen Shot 2023-07-26 at 9.49.32 PM.png" descr="Screen Shot 2023-07-26 at 9.49.32 PM.png"/>
          <p:cNvPicPr>
            <a:picLocks noChangeAspect="1"/>
          </p:cNvPicPr>
          <p:nvPr/>
        </p:nvPicPr>
        <p:blipFill>
          <a:blip r:embed="rId2">
            <a:extLst/>
          </a:blip>
          <a:stretch>
            <a:fillRect/>
          </a:stretch>
        </p:blipFill>
        <p:spPr>
          <a:xfrm>
            <a:off x="10740568" y="2750808"/>
            <a:ext cx="12866185" cy="10441555"/>
          </a:xfrm>
          <a:prstGeom prst="rect">
            <a:avLst/>
          </a:prstGeom>
          <a:ln w="25400">
            <a:miter lim="400000"/>
          </a:ln>
          <a:effectLst>
            <a:reflection blurRad="0" stA="82330" stPos="0" endA="0" endPos="40000" dist="0" dir="5400000" fadeDir="5400000" sx="100000" sy="-100000" kx="0" ky="0" algn="bl" rotWithShape="0"/>
          </a:effectLst>
        </p:spPr>
      </p:pic>
      <p:sp>
        <p:nvSpPr>
          <p:cNvPr id="1004" name="Oval"/>
          <p:cNvSpPr/>
          <p:nvPr/>
        </p:nvSpPr>
        <p:spPr>
          <a:xfrm>
            <a:off x="18430476" y="6636212"/>
            <a:ext cx="4748912" cy="5375477"/>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6" name="Practice:  collaborative version control"/>
          <p:cNvSpPr txBox="1"/>
          <p:nvPr>
            <p:ph type="title"/>
          </p:nvPr>
        </p:nvSpPr>
        <p:spPr>
          <a:prstGeom prst="rect">
            <a:avLst/>
          </a:prstGeom>
        </p:spPr>
        <p:txBody>
          <a:bodyPr/>
          <a:lstStyle/>
          <a:p>
            <a:pPr/>
            <a:r>
              <a:t>Practice:  collaborative version control</a:t>
            </a:r>
          </a:p>
        </p:txBody>
      </p:sp>
      <p:sp>
        <p:nvSpPr>
          <p:cNvPr id="1007" name=".gitigno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.gitignore</a:t>
            </a:r>
          </a:p>
        </p:txBody>
      </p:sp>
      <p:sp>
        <p:nvSpPr>
          <p:cNvPr id="1008" name="All the changes you make will be pushed to your (public) repo.…"/>
          <p:cNvSpPr txBox="1"/>
          <p:nvPr>
            <p:ph type="body" sz="half" idx="1"/>
          </p:nvPr>
        </p:nvSpPr>
        <p:spPr>
          <a:xfrm>
            <a:off x="1206500" y="4248504"/>
            <a:ext cx="11216689" cy="8256012"/>
          </a:xfrm>
          <a:prstGeom prst="rect">
            <a:avLst/>
          </a:prstGeom>
        </p:spPr>
        <p:txBody>
          <a:bodyPr/>
          <a:lstStyle/>
          <a:p>
            <a:pPr marL="560831" indent="-560831" defTabSz="2243271">
              <a:spcBef>
                <a:spcPts val="4100"/>
              </a:spcBef>
              <a:defRPr sz="4416"/>
            </a:pPr>
            <a:r>
              <a:t>All the changes you make will be pushed to your (public) repo.</a:t>
            </a:r>
          </a:p>
          <a:p>
            <a:pPr marL="560831" indent="-560831" defTabSz="2243271">
              <a:spcBef>
                <a:spcPts val="4100"/>
              </a:spcBef>
              <a:defRPr sz="4416"/>
            </a:pPr>
            <a:r>
              <a:t>There are likely files you don’t want to make public (don’t want to track via version control)</a:t>
            </a:r>
          </a:p>
          <a:p>
            <a:pPr marL="560831" indent="-560831" defTabSz="2243271">
              <a:spcBef>
                <a:spcPts val="4100"/>
              </a:spcBef>
              <a:defRPr sz="4416"/>
            </a:pPr>
            <a:r>
              <a:t>You can tell Git to ignore these files or folders by adding them to “.gitignore”</a:t>
            </a:r>
          </a:p>
          <a:p>
            <a:pPr marL="560831" indent="-560831" defTabSz="2243271">
              <a:spcBef>
                <a:spcPts val="4100"/>
              </a:spcBef>
              <a:defRPr sz="4416"/>
            </a:pPr>
            <a:r>
              <a:t>Click .gitignore to open it</a:t>
            </a:r>
          </a:p>
          <a:p>
            <a:pPr marL="560831" indent="-560831" defTabSz="2243271">
              <a:spcBef>
                <a:spcPts val="4100"/>
              </a:spcBef>
              <a:defRPr sz="4416"/>
            </a:pPr>
            <a:r>
              <a:t>Add some files to ignore. Good ones include .Rhistory and .Rproj</a:t>
            </a:r>
          </a:p>
        </p:txBody>
      </p:sp>
      <p:pic>
        <p:nvPicPr>
          <p:cNvPr id="1009" name="Screen Shot 2023-07-26 at 9.55.22 PM.png" descr="Screen Shot 2023-07-26 at 9.55.22 PM.png"/>
          <p:cNvPicPr>
            <a:picLocks noChangeAspect="1"/>
          </p:cNvPicPr>
          <p:nvPr/>
        </p:nvPicPr>
        <p:blipFill>
          <a:blip r:embed="rId2">
            <a:extLst/>
          </a:blip>
          <a:stretch>
            <a:fillRect/>
          </a:stretch>
        </p:blipFill>
        <p:spPr>
          <a:xfrm>
            <a:off x="12300475" y="5466612"/>
            <a:ext cx="11702396" cy="662709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1" name="Practice:  collaborative version control"/>
          <p:cNvSpPr txBox="1"/>
          <p:nvPr>
            <p:ph type="title"/>
          </p:nvPr>
        </p:nvSpPr>
        <p:spPr>
          <a:prstGeom prst="rect">
            <a:avLst/>
          </a:prstGeom>
        </p:spPr>
        <p:txBody>
          <a:bodyPr/>
          <a:lstStyle/>
          <a:p>
            <a:pPr/>
            <a:r>
              <a:t>Practice:  collaborative version control</a:t>
            </a:r>
          </a:p>
        </p:txBody>
      </p:sp>
      <p:sp>
        <p:nvSpPr>
          <p:cNvPr id="1012" name="Comm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Commits</a:t>
            </a:r>
          </a:p>
        </p:txBody>
      </p:sp>
      <p:sp>
        <p:nvSpPr>
          <p:cNvPr id="1013" name="In Rstudio, click on the “Git” drop down menu.…"/>
          <p:cNvSpPr txBox="1"/>
          <p:nvPr>
            <p:ph type="body" sz="half" idx="1"/>
          </p:nvPr>
        </p:nvSpPr>
        <p:spPr>
          <a:xfrm>
            <a:off x="1206500" y="4248504"/>
            <a:ext cx="11216689" cy="8256012"/>
          </a:xfrm>
          <a:prstGeom prst="rect">
            <a:avLst/>
          </a:prstGeom>
        </p:spPr>
        <p:txBody>
          <a:bodyPr/>
          <a:lstStyle/>
          <a:p>
            <a:pPr marL="505968" indent="-505968" defTabSz="2023821">
              <a:spcBef>
                <a:spcPts val="3700"/>
              </a:spcBef>
              <a:defRPr sz="3984"/>
            </a:pPr>
            <a:r>
              <a:t>In Rstudio, click on the “Git” drop down menu.</a:t>
            </a:r>
          </a:p>
          <a:p>
            <a:pPr marL="505968" indent="-505968" defTabSz="2023821">
              <a:spcBef>
                <a:spcPts val="3700"/>
              </a:spcBef>
              <a:defRPr sz="3984"/>
            </a:pPr>
            <a:r>
              <a:t>Select “Commit” and a new window will open up.</a:t>
            </a:r>
          </a:p>
          <a:p>
            <a:pPr marL="505968" indent="-505968" defTabSz="2023821">
              <a:spcBef>
                <a:spcPts val="3700"/>
              </a:spcBef>
              <a:defRPr sz="3984"/>
            </a:pPr>
            <a:r>
              <a:t>Select the file you changed and make sure to “stage” it by clicking the check box.</a:t>
            </a:r>
          </a:p>
          <a:p>
            <a:pPr marL="505968" indent="-505968" defTabSz="2023821">
              <a:spcBef>
                <a:spcPts val="3700"/>
              </a:spcBef>
              <a:defRPr sz="3984"/>
            </a:pPr>
            <a:r>
              <a:t>Enter a comment into the Commit Message pane and then click “Commit”</a:t>
            </a:r>
          </a:p>
          <a:p>
            <a:pPr marL="505968" indent="-505968" defTabSz="2023821">
              <a:spcBef>
                <a:spcPts val="3700"/>
              </a:spcBef>
              <a:defRPr sz="3984"/>
            </a:pPr>
            <a:r>
              <a:t>A new window will open with the results of your commit.</a:t>
            </a:r>
          </a:p>
          <a:p>
            <a:pPr marL="505968" indent="-505968" defTabSz="2023821">
              <a:spcBef>
                <a:spcPts val="3700"/>
              </a:spcBef>
              <a:defRPr sz="3984"/>
            </a:pPr>
            <a:r>
              <a:rPr u="sng"/>
              <a:t>Best practices</a:t>
            </a:r>
            <a:r>
              <a:t>: commit often, document well.</a:t>
            </a:r>
          </a:p>
        </p:txBody>
      </p:sp>
      <p:pic>
        <p:nvPicPr>
          <p:cNvPr id="1014" name="Screen Shot 2023-07-27 at 12.16.57 PM.png" descr="Screen Shot 2023-07-27 at 12.16.57 PM.png"/>
          <p:cNvPicPr>
            <a:picLocks noChangeAspect="1"/>
          </p:cNvPicPr>
          <p:nvPr/>
        </p:nvPicPr>
        <p:blipFill>
          <a:blip r:embed="rId2">
            <a:extLst/>
          </a:blip>
          <a:stretch>
            <a:fillRect/>
          </a:stretch>
        </p:blipFill>
        <p:spPr>
          <a:xfrm>
            <a:off x="12338884" y="3159669"/>
            <a:ext cx="8293101" cy="4216401"/>
          </a:xfrm>
          <a:prstGeom prst="rect">
            <a:avLst/>
          </a:prstGeom>
          <a:ln w="12700">
            <a:miter lim="400000"/>
          </a:ln>
        </p:spPr>
      </p:pic>
      <p:pic>
        <p:nvPicPr>
          <p:cNvPr id="1015" name="Screen Shot 2023-07-27 at 12.25.29 PM.png" descr="Screen Shot 2023-07-27 at 12.25.29 PM.png"/>
          <p:cNvPicPr>
            <a:picLocks noChangeAspect="1"/>
          </p:cNvPicPr>
          <p:nvPr/>
        </p:nvPicPr>
        <p:blipFill>
          <a:blip r:embed="rId3">
            <a:extLst/>
          </a:blip>
          <a:stretch>
            <a:fillRect/>
          </a:stretch>
        </p:blipFill>
        <p:spPr>
          <a:xfrm>
            <a:off x="15332282" y="6426908"/>
            <a:ext cx="7239001" cy="5956301"/>
          </a:xfrm>
          <a:prstGeom prst="rect">
            <a:avLst/>
          </a:prstGeom>
          <a:ln w="12700">
            <a:miter lim="400000"/>
          </a:ln>
        </p:spPr>
      </p:pic>
      <p:sp>
        <p:nvSpPr>
          <p:cNvPr id="1016" name="Oval"/>
          <p:cNvSpPr/>
          <p:nvPr/>
        </p:nvSpPr>
        <p:spPr>
          <a:xfrm>
            <a:off x="16500076" y="31775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17" name="Oval"/>
          <p:cNvSpPr/>
          <p:nvPr/>
        </p:nvSpPr>
        <p:spPr>
          <a:xfrm>
            <a:off x="16830276" y="5107910"/>
            <a:ext cx="227835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18" name="Oval"/>
          <p:cNvSpPr/>
          <p:nvPr/>
        </p:nvSpPr>
        <p:spPr>
          <a:xfrm>
            <a:off x="17439876" y="6924010"/>
            <a:ext cx="471610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19" name="Oval"/>
          <p:cNvSpPr/>
          <p:nvPr/>
        </p:nvSpPr>
        <p:spPr>
          <a:xfrm>
            <a:off x="14950676" y="72669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20" name="Oval"/>
          <p:cNvSpPr/>
          <p:nvPr/>
        </p:nvSpPr>
        <p:spPr>
          <a:xfrm>
            <a:off x="21402276" y="8950369"/>
            <a:ext cx="1359344" cy="909379"/>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021" name="Screen Shot 2023-07-27 at 12.29.35 PM.png" descr="Screen Shot 2023-07-27 at 12.29.35 PM.png"/>
          <p:cNvPicPr>
            <a:picLocks noChangeAspect="1"/>
          </p:cNvPicPr>
          <p:nvPr/>
        </p:nvPicPr>
        <p:blipFill>
          <a:blip r:embed="rId4">
            <a:extLst/>
          </a:blip>
          <a:stretch>
            <a:fillRect/>
          </a:stretch>
        </p:blipFill>
        <p:spPr>
          <a:xfrm>
            <a:off x="17561462" y="11798954"/>
            <a:ext cx="6825960" cy="1493179"/>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Practice:  collaborative version control"/>
          <p:cNvSpPr txBox="1"/>
          <p:nvPr>
            <p:ph type="title"/>
          </p:nvPr>
        </p:nvSpPr>
        <p:spPr>
          <a:prstGeom prst="rect">
            <a:avLst/>
          </a:prstGeom>
        </p:spPr>
        <p:txBody>
          <a:bodyPr/>
          <a:lstStyle/>
          <a:p>
            <a:pPr/>
            <a:r>
              <a:t>Practice:  collaborative version control</a:t>
            </a:r>
          </a:p>
        </p:txBody>
      </p:sp>
      <p:sp>
        <p:nvSpPr>
          <p:cNvPr id="1024" name="Pushing to your GitHub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Pushing to your GitHub repo</a:t>
            </a:r>
          </a:p>
        </p:txBody>
      </p:sp>
      <p:sp>
        <p:nvSpPr>
          <p:cNvPr id="1025" name="Close the “Git Commit” Window.…"/>
          <p:cNvSpPr txBox="1"/>
          <p:nvPr>
            <p:ph type="body" sz="half" idx="1"/>
          </p:nvPr>
        </p:nvSpPr>
        <p:spPr>
          <a:xfrm>
            <a:off x="1206500" y="4248504"/>
            <a:ext cx="11216689" cy="8256012"/>
          </a:xfrm>
          <a:prstGeom prst="rect">
            <a:avLst/>
          </a:prstGeom>
        </p:spPr>
        <p:txBody>
          <a:bodyPr/>
          <a:lstStyle/>
          <a:p>
            <a:pPr marL="493776" indent="-493776" defTabSz="1975054">
              <a:spcBef>
                <a:spcPts val="3600"/>
              </a:spcBef>
              <a:defRPr sz="3888"/>
            </a:pPr>
            <a:r>
              <a:t>Close the “Git Commit” Window.</a:t>
            </a:r>
          </a:p>
          <a:p>
            <a:pPr marL="493776" indent="-493776" defTabSz="1975054">
              <a:spcBef>
                <a:spcPts val="3600"/>
              </a:spcBef>
              <a:defRPr sz="3888"/>
            </a:pPr>
            <a:r>
              <a:t>Notice that in the “Review Changes” Window your edited file is no longer listed (in my case I made changes to this keynote presentation and so it is listed)</a:t>
            </a:r>
          </a:p>
          <a:p>
            <a:pPr marL="493776" indent="-493776" defTabSz="1975054">
              <a:spcBef>
                <a:spcPts val="3600"/>
              </a:spcBef>
              <a:defRPr sz="3888"/>
            </a:pPr>
            <a:r>
              <a:t>Click the “Push” button to push your commits to your GitHub repo.</a:t>
            </a:r>
          </a:p>
          <a:p>
            <a:pPr marL="493776" indent="-493776" defTabSz="1975054">
              <a:spcBef>
                <a:spcPts val="3600"/>
              </a:spcBef>
              <a:defRPr sz="3888"/>
            </a:pPr>
            <a:r>
              <a:t>A new window pops up with the results of your Push.</a:t>
            </a:r>
          </a:p>
          <a:p>
            <a:pPr marL="493776" indent="-493776" defTabSz="1975054">
              <a:spcBef>
                <a:spcPts val="3600"/>
              </a:spcBef>
              <a:defRPr sz="3888"/>
            </a:pPr>
            <a:r>
              <a:rPr u="sng"/>
              <a:t>Best practices</a:t>
            </a:r>
            <a:r>
              <a:t>: push occasionally (when you are with your current work, or at the end of the day)</a:t>
            </a:r>
          </a:p>
        </p:txBody>
      </p:sp>
      <p:pic>
        <p:nvPicPr>
          <p:cNvPr id="1026" name="Screen Shot 2023-07-27 at 12.32.53 PM.png" descr="Screen Shot 2023-07-27 at 12.32.53 PM.png"/>
          <p:cNvPicPr>
            <a:picLocks noChangeAspect="1"/>
          </p:cNvPicPr>
          <p:nvPr/>
        </p:nvPicPr>
        <p:blipFill>
          <a:blip r:embed="rId2">
            <a:extLst/>
          </a:blip>
          <a:stretch>
            <a:fillRect/>
          </a:stretch>
        </p:blipFill>
        <p:spPr>
          <a:xfrm>
            <a:off x="14199613" y="4108482"/>
            <a:ext cx="7251701" cy="3810001"/>
          </a:xfrm>
          <a:prstGeom prst="rect">
            <a:avLst/>
          </a:prstGeom>
          <a:ln w="12700">
            <a:miter lim="400000"/>
          </a:ln>
        </p:spPr>
      </p:pic>
      <p:pic>
        <p:nvPicPr>
          <p:cNvPr id="1027" name="Screen Shot 2023-07-27 at 12.34.32 PM.png" descr="Screen Shot 2023-07-27 at 12.34.32 PM.png"/>
          <p:cNvPicPr>
            <a:picLocks noChangeAspect="1"/>
          </p:cNvPicPr>
          <p:nvPr/>
        </p:nvPicPr>
        <p:blipFill>
          <a:blip r:embed="rId3">
            <a:extLst/>
          </a:blip>
          <a:stretch>
            <a:fillRect/>
          </a:stretch>
        </p:blipFill>
        <p:spPr>
          <a:xfrm>
            <a:off x="13945613" y="9408759"/>
            <a:ext cx="9451221" cy="2136631"/>
          </a:xfrm>
          <a:prstGeom prst="rect">
            <a:avLst/>
          </a:prstGeom>
          <a:ln w="12700">
            <a:miter lim="400000"/>
          </a:ln>
        </p:spPr>
      </p:pic>
      <p:sp>
        <p:nvSpPr>
          <p:cNvPr id="1028" name="Oval"/>
          <p:cNvSpPr/>
          <p:nvPr/>
        </p:nvSpPr>
        <p:spPr>
          <a:xfrm>
            <a:off x="20411676" y="4231610"/>
            <a:ext cx="1311186"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Practice:  collaborative version control"/>
          <p:cNvSpPr txBox="1"/>
          <p:nvPr>
            <p:ph type="title"/>
          </p:nvPr>
        </p:nvSpPr>
        <p:spPr>
          <a:prstGeom prst="rect">
            <a:avLst/>
          </a:prstGeom>
        </p:spPr>
        <p:txBody>
          <a:bodyPr/>
          <a:lstStyle/>
          <a:p>
            <a:pPr/>
            <a:r>
              <a:t>Practice:  collaborative version control</a:t>
            </a:r>
          </a:p>
        </p:txBody>
      </p:sp>
      <p:sp>
        <p:nvSpPr>
          <p:cNvPr id="1031" name="Inspect your GitHub Repo"/>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Inspect your GitHub Repo</a:t>
            </a:r>
          </a:p>
        </p:txBody>
      </p:sp>
      <p:sp>
        <p:nvSpPr>
          <p:cNvPr id="1032" name="Navigate to your GitHub account and the repo you are working on…"/>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Navigate to your GitHub account and the repo you are working on</a:t>
            </a:r>
          </a:p>
          <a:p>
            <a:pPr marL="512063" indent="-512063" defTabSz="2048204">
              <a:spcBef>
                <a:spcPts val="3700"/>
              </a:spcBef>
              <a:defRPr sz="4032"/>
            </a:pPr>
            <a:r>
              <a:t>URL should look something like:</a:t>
            </a:r>
            <a:br/>
            <a:r>
              <a:t>GitHub.com/username/reponame</a:t>
            </a:r>
          </a:p>
          <a:p>
            <a:pPr marL="512063" indent="-512063" defTabSz="2048204">
              <a:spcBef>
                <a:spcPts val="3700"/>
              </a:spcBef>
              <a:defRPr sz="4032"/>
            </a:pPr>
            <a:r>
              <a:t>You should be able to see your time-stamped commit with your comment</a:t>
            </a:r>
          </a:p>
          <a:p>
            <a:pPr marL="512063" indent="-512063" defTabSz="2048204">
              <a:spcBef>
                <a:spcPts val="3700"/>
              </a:spcBef>
              <a:defRPr sz="4032"/>
            </a:pPr>
            <a:r>
              <a:t>You can also see that your “branch” is ahead of the main branch that it was forked from.</a:t>
            </a:r>
          </a:p>
          <a:p>
            <a:pPr marL="512063" indent="-512063" defTabSz="2048204">
              <a:spcBef>
                <a:spcPts val="3700"/>
              </a:spcBef>
              <a:defRPr sz="4032"/>
            </a:pPr>
            <a:r>
              <a:t>This is a great time to identify any mistakes, test out code, see if web pages and documentation render correctly, etc.</a:t>
            </a:r>
          </a:p>
        </p:txBody>
      </p:sp>
      <p:pic>
        <p:nvPicPr>
          <p:cNvPr id="1033" name="Screen Shot 2023-07-27 at 12.51.42 PM.png" descr="Screen Shot 2023-07-27 at 12.51.42 PM.png"/>
          <p:cNvPicPr>
            <a:picLocks noChangeAspect="1"/>
          </p:cNvPicPr>
          <p:nvPr/>
        </p:nvPicPr>
        <p:blipFill>
          <a:blip r:embed="rId2">
            <a:extLst/>
          </a:blip>
          <a:stretch>
            <a:fillRect/>
          </a:stretch>
        </p:blipFill>
        <p:spPr>
          <a:xfrm>
            <a:off x="12618739" y="4051735"/>
            <a:ext cx="11582401" cy="6096001"/>
          </a:xfrm>
          <a:prstGeom prst="rect">
            <a:avLst/>
          </a:prstGeom>
          <a:ln w="25400">
            <a:miter lim="400000"/>
          </a:ln>
          <a:effectLst>
            <a:reflection blurRad="0" stA="82330" stPos="0" endA="0" endPos="40000" dist="0" dir="5400000" fadeDir="5400000" sx="100000" sy="-100000" kx="0" ky="0" algn="bl" rotWithShape="0"/>
          </a:effectLst>
        </p:spPr>
      </p:pic>
      <p:sp>
        <p:nvSpPr>
          <p:cNvPr id="1034" name="Oval"/>
          <p:cNvSpPr/>
          <p:nvPr/>
        </p:nvSpPr>
        <p:spPr>
          <a:xfrm>
            <a:off x="16051888" y="8473410"/>
            <a:ext cx="792532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35" name="Oval"/>
          <p:cNvSpPr/>
          <p:nvPr/>
        </p:nvSpPr>
        <p:spPr>
          <a:xfrm>
            <a:off x="11987888" y="6568410"/>
            <a:ext cx="792532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7" name="Practice:  collaborative version control"/>
          <p:cNvSpPr txBox="1"/>
          <p:nvPr>
            <p:ph type="title"/>
          </p:nvPr>
        </p:nvSpPr>
        <p:spPr>
          <a:prstGeom prst="rect">
            <a:avLst/>
          </a:prstGeom>
        </p:spPr>
        <p:txBody>
          <a:bodyPr/>
          <a:lstStyle/>
          <a:p>
            <a:pPr/>
            <a:r>
              <a:t>Practice:  collaborative version control</a:t>
            </a:r>
          </a:p>
        </p:txBody>
      </p:sp>
      <p:sp>
        <p:nvSpPr>
          <p:cNvPr id="1038"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39" name="Now it’s time to (ask to) add your changes to the main repository (perhaps run by a lab manager?)…"/>
          <p:cNvSpPr txBox="1"/>
          <p:nvPr>
            <p:ph type="body" sz="half" idx="1"/>
          </p:nvPr>
        </p:nvSpPr>
        <p:spPr>
          <a:xfrm>
            <a:off x="1562100" y="4248504"/>
            <a:ext cx="11216689" cy="8256012"/>
          </a:xfrm>
          <a:prstGeom prst="rect">
            <a:avLst/>
          </a:prstGeom>
        </p:spPr>
        <p:txBody>
          <a:bodyPr/>
          <a:lstStyle/>
          <a:p>
            <a:pPr marL="597408" indent="-597408" defTabSz="2389572">
              <a:spcBef>
                <a:spcPts val="4400"/>
              </a:spcBef>
              <a:defRPr sz="4704"/>
            </a:pPr>
            <a:r>
              <a:t>Now it’s time to (ask to) add your changes to the main repository (perhaps run by a lab manager?)</a:t>
            </a:r>
          </a:p>
          <a:p>
            <a:pPr marL="597408" indent="-597408" defTabSz="2389572">
              <a:spcBef>
                <a:spcPts val="4400"/>
              </a:spcBef>
              <a:defRPr sz="4704"/>
            </a:pPr>
            <a:r>
              <a:t>Click on “Pull Requests”, which will take you to a new page.</a:t>
            </a:r>
          </a:p>
          <a:p>
            <a:pPr marL="597408" indent="-597408" defTabSz="2389572">
              <a:spcBef>
                <a:spcPts val="4400"/>
              </a:spcBef>
              <a:defRPr sz="4704"/>
            </a:pPr>
            <a:r>
              <a:t>Click on “New Pull Request” to open yet another page.</a:t>
            </a:r>
          </a:p>
          <a:p>
            <a:pPr marL="597408" indent="-597408" defTabSz="2389572">
              <a:spcBef>
                <a:spcPts val="4400"/>
              </a:spcBef>
              <a:defRPr sz="4704"/>
            </a:pPr>
            <a:r>
              <a:t>It’s worth inspecting this page closely to make sure you’re dong what you meant to do….</a:t>
            </a:r>
          </a:p>
        </p:txBody>
      </p:sp>
      <p:pic>
        <p:nvPicPr>
          <p:cNvPr id="1040" name="Screen Shot 2023-07-27 at 12.51.42 PM.png" descr="Screen Shot 2023-07-27 at 12.51.42 PM.png"/>
          <p:cNvPicPr>
            <a:picLocks noChangeAspect="1"/>
          </p:cNvPicPr>
          <p:nvPr/>
        </p:nvPicPr>
        <p:blipFill>
          <a:blip r:embed="rId2">
            <a:extLst/>
          </a:blip>
          <a:srcRect l="0" t="0" r="0" b="45317"/>
          <a:stretch>
            <a:fillRect/>
          </a:stretch>
        </p:blipFill>
        <p:spPr>
          <a:xfrm>
            <a:off x="12618739" y="5067735"/>
            <a:ext cx="11582401" cy="3333457"/>
          </a:xfrm>
          <a:prstGeom prst="rect">
            <a:avLst/>
          </a:prstGeom>
          <a:ln w="12700">
            <a:miter lim="400000"/>
          </a:ln>
        </p:spPr>
      </p:pic>
      <p:sp>
        <p:nvSpPr>
          <p:cNvPr id="1041" name="Oval"/>
          <p:cNvSpPr/>
          <p:nvPr/>
        </p:nvSpPr>
        <p:spPr>
          <a:xfrm>
            <a:off x="13455467" y="48666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042" name="Screen Shot 2023-07-27 at 12.52.00 PM.png" descr="Screen Shot 2023-07-27 at 12.52.00 PM.png"/>
          <p:cNvPicPr>
            <a:picLocks noChangeAspect="1"/>
          </p:cNvPicPr>
          <p:nvPr/>
        </p:nvPicPr>
        <p:blipFill>
          <a:blip r:embed="rId3">
            <a:extLst/>
          </a:blip>
          <a:stretch>
            <a:fillRect/>
          </a:stretch>
        </p:blipFill>
        <p:spPr>
          <a:xfrm>
            <a:off x="12466339" y="8882496"/>
            <a:ext cx="11734801" cy="2616201"/>
          </a:xfrm>
          <a:prstGeom prst="rect">
            <a:avLst/>
          </a:prstGeom>
          <a:ln w="12700">
            <a:miter lim="400000"/>
          </a:ln>
        </p:spPr>
      </p:pic>
      <p:sp>
        <p:nvSpPr>
          <p:cNvPr id="1043" name="Oval"/>
          <p:cNvSpPr/>
          <p:nvPr/>
        </p:nvSpPr>
        <p:spPr>
          <a:xfrm>
            <a:off x="21812067" y="103022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5" name="Practice:  collaborative version control"/>
          <p:cNvSpPr txBox="1"/>
          <p:nvPr>
            <p:ph type="title"/>
          </p:nvPr>
        </p:nvSpPr>
        <p:spPr>
          <a:prstGeom prst="rect">
            <a:avLst/>
          </a:prstGeom>
        </p:spPr>
        <p:txBody>
          <a:bodyPr/>
          <a:lstStyle/>
          <a:p>
            <a:pPr/>
            <a:r>
              <a:t>Practice:  collaborative version control</a:t>
            </a:r>
          </a:p>
        </p:txBody>
      </p:sp>
      <p:sp>
        <p:nvSpPr>
          <p:cNvPr id="1046"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47" name="Check to make sure you are moving files FROM the right place and TO the right place…"/>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Check to make sure you are moving files FROM the right place and TO the right place</a:t>
            </a:r>
          </a:p>
          <a:p>
            <a:pPr marL="512063" indent="-512063" defTabSz="2048204">
              <a:spcBef>
                <a:spcPts val="3700"/>
              </a:spcBef>
              <a:defRPr sz="4032"/>
            </a:pPr>
            <a:r>
              <a:t>Hopefully GitHub tells you that the files can be merged automatically… (but if not, don’t worry)</a:t>
            </a:r>
          </a:p>
          <a:p>
            <a:pPr marL="512063" indent="-512063" defTabSz="2048204">
              <a:spcBef>
                <a:spcPts val="3700"/>
              </a:spcBef>
              <a:defRPr sz="4032"/>
            </a:pPr>
            <a:r>
              <a:t>Check that the files you wanted to change are the ones being changed</a:t>
            </a:r>
          </a:p>
          <a:p>
            <a:pPr marL="512063" indent="-512063" defTabSz="2048204">
              <a:spcBef>
                <a:spcPts val="3700"/>
              </a:spcBef>
              <a:defRPr sz="4032"/>
            </a:pPr>
            <a:r>
              <a:t>You can even inspect the specific changes (again)</a:t>
            </a:r>
          </a:p>
          <a:p>
            <a:pPr marL="512063" indent="-512063" defTabSz="2048204">
              <a:spcBef>
                <a:spcPts val="3700"/>
              </a:spcBef>
              <a:defRPr sz="4032"/>
            </a:pPr>
            <a:r>
              <a:t>When you’re happy, click “Create pull request”</a:t>
            </a:r>
          </a:p>
        </p:txBody>
      </p:sp>
      <p:pic>
        <p:nvPicPr>
          <p:cNvPr id="1048" name="Screen Shot 2023-07-27 at 12.52.21 PM.png" descr="Screen Shot 2023-07-27 at 12.52.21 PM.png"/>
          <p:cNvPicPr>
            <a:picLocks noChangeAspect="1"/>
          </p:cNvPicPr>
          <p:nvPr/>
        </p:nvPicPr>
        <p:blipFill>
          <a:blip r:embed="rId2">
            <a:extLst/>
          </a:blip>
          <a:srcRect l="0" t="15037" r="0" b="0"/>
          <a:stretch>
            <a:fillRect/>
          </a:stretch>
        </p:blipFill>
        <p:spPr>
          <a:xfrm>
            <a:off x="12879089" y="3573510"/>
            <a:ext cx="11417301" cy="8513531"/>
          </a:xfrm>
          <a:prstGeom prst="rect">
            <a:avLst/>
          </a:prstGeom>
          <a:ln w="25400">
            <a:miter lim="400000"/>
          </a:ln>
          <a:effectLst>
            <a:reflection blurRad="0" stA="82330" stPos="0" endA="0" endPos="40000" dist="0" dir="5400000" fadeDir="5400000" sx="100000" sy="-100000" kx="0" ky="0" algn="bl" rotWithShape="0"/>
          </a:effectLst>
        </p:spPr>
      </p:pic>
      <p:sp>
        <p:nvSpPr>
          <p:cNvPr id="1049" name="Oval"/>
          <p:cNvSpPr/>
          <p:nvPr/>
        </p:nvSpPr>
        <p:spPr>
          <a:xfrm>
            <a:off x="12750747" y="4506562"/>
            <a:ext cx="11540410"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Practice:  collaborative version control"/>
          <p:cNvSpPr txBox="1"/>
          <p:nvPr>
            <p:ph type="title"/>
          </p:nvPr>
        </p:nvSpPr>
        <p:spPr>
          <a:prstGeom prst="rect">
            <a:avLst/>
          </a:prstGeom>
        </p:spPr>
        <p:txBody>
          <a:bodyPr/>
          <a:lstStyle/>
          <a:p>
            <a:pPr/>
            <a:r>
              <a:t>Practice:  collaborative version control</a:t>
            </a:r>
          </a:p>
        </p:txBody>
      </p:sp>
      <p:sp>
        <p:nvSpPr>
          <p:cNvPr id="1052"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53" name="GitHub may have tried to give your Pull Request a title, which you can edit.…"/>
          <p:cNvSpPr txBox="1"/>
          <p:nvPr>
            <p:ph type="body" sz="half" idx="1"/>
          </p:nvPr>
        </p:nvSpPr>
        <p:spPr>
          <a:xfrm>
            <a:off x="1206500" y="4248504"/>
            <a:ext cx="11216689" cy="8256012"/>
          </a:xfrm>
          <a:prstGeom prst="rect">
            <a:avLst/>
          </a:prstGeom>
        </p:spPr>
        <p:txBody>
          <a:bodyPr/>
          <a:lstStyle/>
          <a:p>
            <a:pPr marL="432815" indent="-432815" defTabSz="1731220">
              <a:spcBef>
                <a:spcPts val="3100"/>
              </a:spcBef>
              <a:defRPr sz="3407"/>
            </a:pPr>
            <a:r>
              <a:t>GitHub may have tried to give your Pull Request a title, which you can edit.</a:t>
            </a:r>
          </a:p>
          <a:p>
            <a:pPr marL="432815" indent="-432815" defTabSz="1731220">
              <a:spcBef>
                <a:spcPts val="3100"/>
              </a:spcBef>
              <a:defRPr sz="3407"/>
            </a:pPr>
            <a:r>
              <a:t>You can also add some helpful comments so that whoever is reviewing your Pull Request knows what you did (or tried to do)</a:t>
            </a:r>
          </a:p>
          <a:p>
            <a:pPr marL="432815" indent="-432815" defTabSz="1731220">
              <a:spcBef>
                <a:spcPts val="3100"/>
              </a:spcBef>
              <a:defRPr sz="3407"/>
            </a:pPr>
            <a:r>
              <a:t>Once you are happy, click “Create Pull Request”.</a:t>
            </a:r>
          </a:p>
          <a:p>
            <a:pPr marL="432815" indent="-432815" defTabSz="1731220">
              <a:spcBef>
                <a:spcPts val="3100"/>
              </a:spcBef>
              <a:defRPr sz="3407"/>
            </a:pPr>
            <a:r>
              <a:t>Whoever controls the main repository will be notified that you want to merge in changes.</a:t>
            </a:r>
          </a:p>
          <a:p>
            <a:pPr marL="432815" indent="-432815" defTabSz="1731220">
              <a:spcBef>
                <a:spcPts val="3100"/>
              </a:spcBef>
              <a:defRPr sz="3407"/>
            </a:pPr>
            <a:r>
              <a:t>You can’t delete the Pull Request! However, you can still add more comments or you can close it.</a:t>
            </a:r>
          </a:p>
          <a:p>
            <a:pPr marL="432815" indent="-432815" defTabSz="1731220">
              <a:spcBef>
                <a:spcPts val="3100"/>
              </a:spcBef>
              <a:defRPr sz="3407"/>
            </a:pPr>
            <a:r>
              <a:rPr u="sng"/>
              <a:t>Best practices:</a:t>
            </a:r>
            <a:r>
              <a:t> open Pull Requests infrequently and only when your are done with whatever task you were working on (or if you need to hot-fix a bug!)</a:t>
            </a:r>
          </a:p>
        </p:txBody>
      </p:sp>
      <p:pic>
        <p:nvPicPr>
          <p:cNvPr id="1054" name="Screen Shot 2023-07-27 at 1.04.53 PM.png" descr="Screen Shot 2023-07-27 at 1.04.53 PM.png"/>
          <p:cNvPicPr>
            <a:picLocks noChangeAspect="1"/>
          </p:cNvPicPr>
          <p:nvPr/>
        </p:nvPicPr>
        <p:blipFill>
          <a:blip r:embed="rId2">
            <a:extLst/>
          </a:blip>
          <a:stretch>
            <a:fillRect/>
          </a:stretch>
        </p:blipFill>
        <p:spPr>
          <a:xfrm>
            <a:off x="12602511" y="4103355"/>
            <a:ext cx="11366501" cy="7810501"/>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o-Facilitators"/>
          <p:cNvSpPr txBox="1"/>
          <p:nvPr>
            <p:ph type="title"/>
          </p:nvPr>
        </p:nvSpPr>
        <p:spPr>
          <a:prstGeom prst="rect">
            <a:avLst/>
          </a:prstGeom>
        </p:spPr>
        <p:txBody>
          <a:bodyPr/>
          <a:lstStyle/>
          <a:p>
            <a:pPr/>
            <a:r>
              <a:t>Co-Facilitators</a:t>
            </a:r>
          </a:p>
        </p:txBody>
      </p:sp>
      <p:sp>
        <p:nvSpPr>
          <p:cNvPr id="180" name="Thad Dei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Thad Deiss</a:t>
            </a:r>
          </a:p>
        </p:txBody>
      </p:sp>
      <p:sp>
        <p:nvSpPr>
          <p:cNvPr id="181" name="Slide bullet text"/>
          <p:cNvSpPr txBox="1"/>
          <p:nvPr>
            <p:ph type="body" idx="1"/>
          </p:nvPr>
        </p:nvSpPr>
        <p:spPr>
          <a:prstGeom prst="rect">
            <a:avLst/>
          </a:prstGeom>
        </p:spPr>
        <p:txBody>
          <a:bodyPr/>
          <a:lstStyle/>
          <a:p>
            <a:pPr/>
          </a:p>
        </p:txBody>
      </p:sp>
      <p:pic>
        <p:nvPicPr>
          <p:cNvPr id="182" name="thad.jpg" descr="thad.jpg"/>
          <p:cNvPicPr>
            <a:picLocks noChangeAspect="1"/>
          </p:cNvPicPr>
          <p:nvPr/>
        </p:nvPicPr>
        <p:blipFill>
          <a:blip r:embed="rId2">
            <a:extLst/>
          </a:blip>
          <a:stretch>
            <a:fillRect/>
          </a:stretch>
        </p:blipFill>
        <p:spPr>
          <a:xfrm>
            <a:off x="16611111" y="4011057"/>
            <a:ext cx="6548181" cy="8730906"/>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6" name="Practice:  collaborative version control"/>
          <p:cNvSpPr txBox="1"/>
          <p:nvPr>
            <p:ph type="title"/>
          </p:nvPr>
        </p:nvSpPr>
        <p:spPr>
          <a:prstGeom prst="rect">
            <a:avLst/>
          </a:prstGeom>
        </p:spPr>
        <p:txBody>
          <a:bodyPr/>
          <a:lstStyle/>
          <a:p>
            <a:pPr/>
            <a:r>
              <a:t>Practice:  collaborative version control</a:t>
            </a:r>
          </a:p>
        </p:txBody>
      </p:sp>
      <p:sp>
        <p:nvSpPr>
          <p:cNvPr id="1057" name="What happens to your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What happens to your Pull Request?</a:t>
            </a:r>
          </a:p>
        </p:txBody>
      </p:sp>
      <p:sp>
        <p:nvSpPr>
          <p:cNvPr id="1058" name="Whoever has access to the repo you requested your changes be pulled into gets notified that there is an open Pull Request.…"/>
          <p:cNvSpPr txBox="1"/>
          <p:nvPr>
            <p:ph type="body" sz="half" idx="1"/>
          </p:nvPr>
        </p:nvSpPr>
        <p:spPr>
          <a:xfrm>
            <a:off x="1206500" y="4248504"/>
            <a:ext cx="11216689" cy="8256012"/>
          </a:xfrm>
          <a:prstGeom prst="rect">
            <a:avLst/>
          </a:prstGeom>
        </p:spPr>
        <p:txBody>
          <a:bodyPr/>
          <a:lstStyle/>
          <a:p>
            <a:pPr marL="591312" indent="-591312" defTabSz="2365188">
              <a:spcBef>
                <a:spcPts val="4300"/>
              </a:spcBef>
              <a:defRPr sz="4656"/>
            </a:pPr>
            <a:r>
              <a:t>Whoever has access to the repo you requested your changes be pulled into gets notified that there is an open Pull Request.</a:t>
            </a:r>
          </a:p>
          <a:p>
            <a:pPr marL="591312" indent="-591312" defTabSz="2365188">
              <a:spcBef>
                <a:spcPts val="4300"/>
              </a:spcBef>
              <a:defRPr sz="4656"/>
            </a:pPr>
            <a:r>
              <a:t>They can examine your PR, look at specific changes you made, and can comment on it to request clarification or approve the changes.</a:t>
            </a:r>
          </a:p>
          <a:p>
            <a:pPr marL="591312" indent="-591312" defTabSz="2365188">
              <a:spcBef>
                <a:spcPts val="4300"/>
              </a:spcBef>
              <a:defRPr sz="4656"/>
            </a:pPr>
            <a:r>
              <a:t>They can ignore it, close it, or merge it it in (at which point it automatically closes)</a:t>
            </a:r>
          </a:p>
        </p:txBody>
      </p:sp>
      <p:pic>
        <p:nvPicPr>
          <p:cNvPr id="1059" name="Screen Shot 2023-07-27 at 1.22.29 PM.png" descr="Screen Shot 2023-07-27 at 1.22.29 PM.png"/>
          <p:cNvPicPr>
            <a:picLocks noChangeAspect="1"/>
          </p:cNvPicPr>
          <p:nvPr/>
        </p:nvPicPr>
        <p:blipFill>
          <a:blip r:embed="rId2">
            <a:extLst/>
          </a:blip>
          <a:stretch>
            <a:fillRect/>
          </a:stretch>
        </p:blipFill>
        <p:spPr>
          <a:xfrm>
            <a:off x="14671578" y="2866584"/>
            <a:ext cx="6361841" cy="2344284"/>
          </a:xfrm>
          <a:prstGeom prst="rect">
            <a:avLst/>
          </a:prstGeom>
          <a:ln w="12700">
            <a:miter lim="400000"/>
          </a:ln>
        </p:spPr>
      </p:pic>
      <p:pic>
        <p:nvPicPr>
          <p:cNvPr id="1060" name="Screen Shot 2023-07-27 at 1.25.01 PM.png" descr="Screen Shot 2023-07-27 at 1.25.01 PM.png"/>
          <p:cNvPicPr>
            <a:picLocks noChangeAspect="1"/>
          </p:cNvPicPr>
          <p:nvPr/>
        </p:nvPicPr>
        <p:blipFill>
          <a:blip r:embed="rId3">
            <a:extLst/>
          </a:blip>
          <a:stretch>
            <a:fillRect/>
          </a:stretch>
        </p:blipFill>
        <p:spPr>
          <a:xfrm>
            <a:off x="14343369" y="5462925"/>
            <a:ext cx="7018260" cy="3505201"/>
          </a:xfrm>
          <a:prstGeom prst="rect">
            <a:avLst/>
          </a:prstGeom>
          <a:ln w="12700">
            <a:miter lim="400000"/>
          </a:ln>
        </p:spPr>
      </p:pic>
      <p:pic>
        <p:nvPicPr>
          <p:cNvPr id="1061" name="Screen Shot 2023-07-27 at 1.27.57 PM.png" descr="Screen Shot 2023-07-27 at 1.27.57 PM.png"/>
          <p:cNvPicPr>
            <a:picLocks noChangeAspect="1"/>
          </p:cNvPicPr>
          <p:nvPr/>
        </p:nvPicPr>
        <p:blipFill>
          <a:blip r:embed="rId4">
            <a:extLst/>
          </a:blip>
          <a:stretch>
            <a:fillRect/>
          </a:stretch>
        </p:blipFill>
        <p:spPr>
          <a:xfrm>
            <a:off x="15125597" y="9220182"/>
            <a:ext cx="6114202" cy="421532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Practice:  collaborative version control"/>
          <p:cNvSpPr txBox="1"/>
          <p:nvPr>
            <p:ph type="title"/>
          </p:nvPr>
        </p:nvSpPr>
        <p:spPr>
          <a:prstGeom prst="rect">
            <a:avLst/>
          </a:prstGeom>
        </p:spPr>
        <p:txBody>
          <a:bodyPr/>
          <a:lstStyle/>
          <a:p>
            <a:pPr/>
            <a:r>
              <a:t>Practice:  collaborative version control</a:t>
            </a:r>
          </a:p>
        </p:txBody>
      </p:sp>
      <p:sp>
        <p:nvSpPr>
          <p:cNvPr id="1064" name="What Nex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What Next?</a:t>
            </a:r>
          </a:p>
        </p:txBody>
      </p:sp>
      <p:sp>
        <p:nvSpPr>
          <p:cNvPr id="1065" name="If your PR gets merged, there is a little maintenance you need to do to on your end:…"/>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If your PR gets merged, there is a little maintenance you need to do to on your end:</a:t>
            </a:r>
          </a:p>
          <a:p>
            <a:pPr marL="512063" indent="-512063" defTabSz="2048204">
              <a:spcBef>
                <a:spcPts val="3700"/>
              </a:spcBef>
              <a:defRPr sz="4032"/>
            </a:pPr>
            <a:r>
              <a:t>Go to your repo and sync it to the main repo (notice the “merge” counts as a commit so your forked repo is already behind the main repo by 1 commit!)</a:t>
            </a:r>
          </a:p>
          <a:p>
            <a:pPr marL="512063" indent="-512063" defTabSz="2048204">
              <a:spcBef>
                <a:spcPts val="3700"/>
              </a:spcBef>
              <a:defRPr sz="4032"/>
            </a:pPr>
            <a:r>
              <a:t>In Rstudio, go to the Git tab and select “Pull” to pull down any changes and update your local copy.</a:t>
            </a:r>
          </a:p>
          <a:p>
            <a:pPr marL="512063" indent="-512063" defTabSz="2048204">
              <a:spcBef>
                <a:spcPts val="3700"/>
              </a:spcBef>
              <a:defRPr sz="4032"/>
            </a:pPr>
            <a:r>
              <a:t>Any time you start to work on a project you should sync it and then pull it. Don’t just open Rstudio and start working!</a:t>
            </a:r>
          </a:p>
        </p:txBody>
      </p:sp>
      <p:pic>
        <p:nvPicPr>
          <p:cNvPr id="1066" name="Screen Shot 2023-07-27 at 1.32.40 PM.png" descr="Screen Shot 2023-07-27 at 1.32.40 PM.png"/>
          <p:cNvPicPr>
            <a:picLocks noChangeAspect="1"/>
          </p:cNvPicPr>
          <p:nvPr/>
        </p:nvPicPr>
        <p:blipFill>
          <a:blip r:embed="rId2">
            <a:extLst/>
          </a:blip>
          <a:stretch>
            <a:fillRect/>
          </a:stretch>
        </p:blipFill>
        <p:spPr>
          <a:xfrm>
            <a:off x="14294997" y="2874847"/>
            <a:ext cx="7886701" cy="5346701"/>
          </a:xfrm>
          <a:prstGeom prst="rect">
            <a:avLst/>
          </a:prstGeom>
          <a:ln w="63500">
            <a:solidFill>
              <a:srgbClr val="000000"/>
            </a:solidFill>
            <a:miter lim="400000"/>
          </a:ln>
        </p:spPr>
      </p:pic>
      <p:sp>
        <p:nvSpPr>
          <p:cNvPr id="1067" name="Oval"/>
          <p:cNvSpPr/>
          <p:nvPr/>
        </p:nvSpPr>
        <p:spPr>
          <a:xfrm>
            <a:off x="19856267" y="41046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68" name="Oval"/>
          <p:cNvSpPr/>
          <p:nvPr/>
        </p:nvSpPr>
        <p:spPr>
          <a:xfrm>
            <a:off x="19856267" y="6783737"/>
            <a:ext cx="2571543" cy="909379"/>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069" name="Screen Shot 2023-07-27 at 1.34.32 PM.png" descr="Screen Shot 2023-07-27 at 1.34.32 PM.png"/>
          <p:cNvPicPr>
            <a:picLocks noChangeAspect="1"/>
          </p:cNvPicPr>
          <p:nvPr/>
        </p:nvPicPr>
        <p:blipFill>
          <a:blip r:embed="rId3">
            <a:extLst/>
          </a:blip>
          <a:stretch>
            <a:fillRect/>
          </a:stretch>
        </p:blipFill>
        <p:spPr>
          <a:xfrm>
            <a:off x="14110847" y="9085296"/>
            <a:ext cx="8255001" cy="3378201"/>
          </a:xfrm>
          <a:prstGeom prst="rect">
            <a:avLst/>
          </a:prstGeom>
          <a:ln w="63500">
            <a:solidFill>
              <a:srgbClr val="000000"/>
            </a:solidFill>
            <a:miter lim="400000"/>
          </a:ln>
        </p:spPr>
      </p:pic>
      <p:sp>
        <p:nvSpPr>
          <p:cNvPr id="1070" name="Oval"/>
          <p:cNvSpPr/>
          <p:nvPr/>
        </p:nvSpPr>
        <p:spPr>
          <a:xfrm>
            <a:off x="18179867" y="11229619"/>
            <a:ext cx="2571543" cy="681975"/>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Practice:  collaborative version control"/>
          <p:cNvSpPr txBox="1"/>
          <p:nvPr>
            <p:ph type="title"/>
          </p:nvPr>
        </p:nvSpPr>
        <p:spPr>
          <a:prstGeom prst="rect">
            <a:avLst/>
          </a:prstGeom>
        </p:spPr>
        <p:txBody>
          <a:bodyPr/>
          <a:lstStyle/>
          <a:p>
            <a:pPr/>
            <a:r>
              <a:t>Practice:  collaborative version control</a:t>
            </a:r>
          </a:p>
        </p:txBody>
      </p:sp>
      <p:sp>
        <p:nvSpPr>
          <p:cNvPr id="1073" name="Merge Conflicts: here be dragon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Merge Conflicts: here be dragons!</a:t>
            </a:r>
          </a:p>
        </p:txBody>
      </p:sp>
      <p:sp>
        <p:nvSpPr>
          <p:cNvPr id="1074" name="If multiple people are each working on different files, Git/GitHub can automatically merge the changes…"/>
          <p:cNvSpPr txBox="1"/>
          <p:nvPr>
            <p:ph type="body" sz="half" idx="1"/>
          </p:nvPr>
        </p:nvSpPr>
        <p:spPr>
          <a:xfrm>
            <a:off x="1206500" y="4248504"/>
            <a:ext cx="11216689" cy="8256012"/>
          </a:xfrm>
          <a:prstGeom prst="rect">
            <a:avLst/>
          </a:prstGeom>
        </p:spPr>
        <p:txBody>
          <a:bodyPr/>
          <a:lstStyle/>
          <a:p>
            <a:pPr marL="591312" indent="-591312" defTabSz="2365188">
              <a:spcBef>
                <a:spcPts val="4300"/>
              </a:spcBef>
              <a:defRPr sz="4656"/>
            </a:pPr>
            <a:r>
              <a:t>If multiple people are each working on different files, Git/GitHub can automatically merge the changes</a:t>
            </a:r>
          </a:p>
          <a:p>
            <a:pPr marL="591312" indent="-591312" defTabSz="2365188">
              <a:spcBef>
                <a:spcPts val="4300"/>
              </a:spcBef>
              <a:defRPr sz="4656"/>
            </a:pPr>
            <a:r>
              <a:t>If multiple people are working on different lines within the same file, Git/GitHub can automatically handle the merge</a:t>
            </a:r>
          </a:p>
          <a:p>
            <a:pPr marL="591312" indent="-591312" defTabSz="2365188">
              <a:spcBef>
                <a:spcPts val="4300"/>
              </a:spcBef>
              <a:defRPr sz="4656"/>
            </a:pPr>
            <a:r>
              <a:rPr u="sng"/>
              <a:t>Merge Conflict:</a:t>
            </a:r>
            <a:r>
              <a:t> multiple people work on the same line in the same file generates a Merge Conflict that must be manually resolved.</a:t>
            </a:r>
          </a:p>
        </p:txBody>
      </p:sp>
      <p:pic>
        <p:nvPicPr>
          <p:cNvPr id="1075" name="Screen Shot 2023-07-27 at 2.19.45 PM.png" descr="Screen Shot 2023-07-27 at 2.19.45 PM.png"/>
          <p:cNvPicPr>
            <a:picLocks noChangeAspect="1"/>
          </p:cNvPicPr>
          <p:nvPr/>
        </p:nvPicPr>
        <p:blipFill>
          <a:blip r:embed="rId2">
            <a:extLst/>
          </a:blip>
          <a:stretch>
            <a:fillRect/>
          </a:stretch>
        </p:blipFill>
        <p:spPr>
          <a:xfrm>
            <a:off x="12305357" y="3224179"/>
            <a:ext cx="11391901" cy="3352801"/>
          </a:xfrm>
          <a:prstGeom prst="rect">
            <a:avLst/>
          </a:prstGeom>
          <a:ln w="25400">
            <a:miter lim="400000"/>
          </a:ln>
          <a:effectLst>
            <a:reflection blurRad="0" stA="82330" stPos="0" endA="0" endPos="40000" dist="0" dir="5400000" fadeDir="5400000" sx="100000" sy="-100000" kx="0" ky="0" algn="bl" rotWithShape="0"/>
          </a:effectLst>
        </p:spPr>
      </p:pic>
      <p:pic>
        <p:nvPicPr>
          <p:cNvPr id="1076" name="Screen Shot 2023-07-27 at 2.21.04 PM.png" descr="Screen Shot 2023-07-27 at 2.21.04 PM.png"/>
          <p:cNvPicPr>
            <a:picLocks noChangeAspect="1"/>
          </p:cNvPicPr>
          <p:nvPr/>
        </p:nvPicPr>
        <p:blipFill>
          <a:blip r:embed="rId3">
            <a:extLst/>
          </a:blip>
          <a:stretch>
            <a:fillRect/>
          </a:stretch>
        </p:blipFill>
        <p:spPr>
          <a:xfrm>
            <a:off x="15096876" y="6620418"/>
            <a:ext cx="6737583" cy="6759352"/>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Practice:  collaborative version control"/>
          <p:cNvSpPr txBox="1"/>
          <p:nvPr>
            <p:ph type="title"/>
          </p:nvPr>
        </p:nvSpPr>
        <p:spPr>
          <a:prstGeom prst="rect">
            <a:avLst/>
          </a:prstGeom>
        </p:spPr>
        <p:txBody>
          <a:bodyPr/>
          <a:lstStyle/>
          <a:p>
            <a:pPr/>
            <a:r>
              <a:t>Practice:  collaborative version control</a:t>
            </a:r>
          </a:p>
        </p:txBody>
      </p:sp>
      <p:sp>
        <p:nvSpPr>
          <p:cNvPr id="1079" name="Resolving Merge Conflict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Resolving Merge Conflicts</a:t>
            </a:r>
          </a:p>
        </p:txBody>
      </p:sp>
      <p:sp>
        <p:nvSpPr>
          <p:cNvPr id="1080" name="Best Case Scenario: merge conflicts are simple and can be resolved via GitHub web page.…"/>
          <p:cNvSpPr txBox="1"/>
          <p:nvPr>
            <p:ph type="body" sz="half" idx="1"/>
          </p:nvPr>
        </p:nvSpPr>
        <p:spPr>
          <a:xfrm>
            <a:off x="1206500" y="4248504"/>
            <a:ext cx="11216689" cy="8256012"/>
          </a:xfrm>
          <a:prstGeom prst="rect">
            <a:avLst/>
          </a:prstGeom>
        </p:spPr>
        <p:txBody>
          <a:bodyPr/>
          <a:lstStyle/>
          <a:p>
            <a:pPr/>
            <a:r>
              <a:t>Best Case Scenario: merge conflicts are simple and can be resolved via GitHub web page.</a:t>
            </a:r>
          </a:p>
          <a:p>
            <a:pPr/>
            <a:r>
              <a:t>The merge conflicts are identified; delete the rows you want to remove and delete the indicators. </a:t>
            </a:r>
          </a:p>
          <a:p>
            <a:pPr/>
            <a:r>
              <a:t>Click “Mark Resolved”; Commit the merge.</a:t>
            </a:r>
          </a:p>
          <a:p>
            <a:pPr/>
            <a:r>
              <a:t>Merge the Pull Request. Done!</a:t>
            </a:r>
          </a:p>
        </p:txBody>
      </p:sp>
      <p:pic>
        <p:nvPicPr>
          <p:cNvPr id="1081" name="Screen Shot 2023-07-27 at 2.25.10 PM.png" descr="Screen Shot 2023-07-27 at 2.25.10 PM.png"/>
          <p:cNvPicPr>
            <a:picLocks noChangeAspect="1"/>
          </p:cNvPicPr>
          <p:nvPr/>
        </p:nvPicPr>
        <p:blipFill>
          <a:blip r:embed="rId2">
            <a:extLst/>
          </a:blip>
          <a:srcRect l="0" t="0" r="0" b="26328"/>
          <a:stretch>
            <a:fillRect/>
          </a:stretch>
        </p:blipFill>
        <p:spPr>
          <a:xfrm>
            <a:off x="12060252" y="2374889"/>
            <a:ext cx="11881597" cy="6048682"/>
          </a:xfrm>
          <a:prstGeom prst="rect">
            <a:avLst/>
          </a:prstGeom>
          <a:ln w="63500">
            <a:solidFill>
              <a:srgbClr val="000000"/>
            </a:solidFill>
            <a:miter lim="400000"/>
          </a:ln>
          <a:effectLst>
            <a:reflection blurRad="0" stA="82330" stPos="0" endA="0" endPos="40000" dist="0" dir="5400000" fadeDir="5400000" sx="100000" sy="-100000" kx="0" ky="0" algn="bl" rotWithShape="0"/>
          </a:effectLst>
        </p:spPr>
      </p:pic>
      <p:pic>
        <p:nvPicPr>
          <p:cNvPr id="1082" name="Screen Shot 2023-07-27 at 2.26.35 PM.png" descr="Screen Shot 2023-07-27 at 2.26.35 PM.png"/>
          <p:cNvPicPr>
            <a:picLocks noChangeAspect="1"/>
          </p:cNvPicPr>
          <p:nvPr/>
        </p:nvPicPr>
        <p:blipFill>
          <a:blip r:embed="rId3">
            <a:extLst/>
          </a:blip>
          <a:stretch>
            <a:fillRect/>
          </a:stretch>
        </p:blipFill>
        <p:spPr>
          <a:xfrm>
            <a:off x="15340809" y="5239610"/>
            <a:ext cx="8712201" cy="6273801"/>
          </a:xfrm>
          <a:prstGeom prst="rect">
            <a:avLst/>
          </a:prstGeom>
          <a:ln w="63500">
            <a:solidFill>
              <a:srgbClr val="000000"/>
            </a:solidFill>
            <a:miter lim="400000"/>
          </a:ln>
          <a:effectLst>
            <a:reflection blurRad="0" stA="82330" stPos="0" endA="0" endPos="40000" dist="0" dir="5400000" fadeDir="5400000" sx="100000" sy="-100000" kx="0" ky="0" algn="bl" rotWithShape="0"/>
          </a:effectLst>
        </p:spPr>
      </p:pic>
      <p:sp>
        <p:nvSpPr>
          <p:cNvPr id="1083" name="Oval"/>
          <p:cNvSpPr/>
          <p:nvPr/>
        </p:nvSpPr>
        <p:spPr>
          <a:xfrm>
            <a:off x="11982267" y="54000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Practice:  collaborative version control"/>
          <p:cNvSpPr txBox="1"/>
          <p:nvPr>
            <p:ph type="title"/>
          </p:nvPr>
        </p:nvSpPr>
        <p:spPr>
          <a:prstGeom prst="rect">
            <a:avLst/>
          </a:prstGeom>
        </p:spPr>
        <p:txBody>
          <a:bodyPr/>
          <a:lstStyle/>
          <a:p>
            <a:pPr/>
            <a:r>
              <a:t>Practice:  collaborative version control</a:t>
            </a:r>
          </a:p>
        </p:txBody>
      </p:sp>
      <p:sp>
        <p:nvSpPr>
          <p:cNvPr id="1086" name="Complicated merge conflict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Complicated merge conflicts:</a:t>
            </a:r>
          </a:p>
        </p:txBody>
      </p:sp>
      <p:sp>
        <p:nvSpPr>
          <p:cNvPr id="1087" name="Require editing off-line, but the concept is the same: delete what you don’t want and keep what you do…"/>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Require editing off-line, but the concept is the same: delete what you don’t want and keep what you do</a:t>
            </a:r>
          </a:p>
          <a:p>
            <a:pPr marL="512063" indent="-512063" defTabSz="2048204">
              <a:spcBef>
                <a:spcPts val="3700"/>
              </a:spcBef>
              <a:defRPr sz="4032"/>
            </a:pPr>
            <a:r>
              <a:t>Additional issues can arise if you aren’t careful</a:t>
            </a:r>
          </a:p>
          <a:p>
            <a:pPr marL="512063" indent="-512063" defTabSz="2048204">
              <a:spcBef>
                <a:spcPts val="3700"/>
              </a:spcBef>
              <a:defRPr sz="4032"/>
            </a:pPr>
            <a:r>
              <a:t>Its hard to screw up so badly it’s not recoverable</a:t>
            </a:r>
          </a:p>
          <a:p>
            <a:pPr marL="512063" indent="-512063" defTabSz="2048204">
              <a:spcBef>
                <a:spcPts val="3700"/>
              </a:spcBef>
              <a:defRPr sz="4032"/>
            </a:pPr>
            <a:r>
              <a:t>Most mistakes can be fixed after some googling</a:t>
            </a:r>
          </a:p>
          <a:p>
            <a:pPr marL="512063" indent="-512063" defTabSz="2048204">
              <a:spcBef>
                <a:spcPts val="3700"/>
              </a:spcBef>
              <a:defRPr sz="4032"/>
            </a:pPr>
            <a:r>
              <a:t>Complex problems are beyond the scope of this module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Course Outline"/>
          <p:cNvSpPr txBox="1"/>
          <p:nvPr>
            <p:ph type="title"/>
          </p:nvPr>
        </p:nvSpPr>
        <p:spPr>
          <a:prstGeom prst="rect">
            <a:avLst/>
          </a:prstGeom>
        </p:spPr>
        <p:txBody>
          <a:bodyPr/>
          <a:lstStyle/>
          <a:p>
            <a:pPr/>
            <a:r>
              <a:t>Course Outline</a:t>
            </a:r>
          </a:p>
        </p:txBody>
      </p:sp>
      <p:sp>
        <p:nvSpPr>
          <p:cNvPr id="1090" name="Slide Subtitle"/>
          <p:cNvSpPr txBox="1"/>
          <p:nvPr>
            <p:ph type="body" idx="21"/>
          </p:nvPr>
        </p:nvSpPr>
        <p:spPr>
          <a:prstGeom prst="rect">
            <a:avLst/>
          </a:prstGeom>
        </p:spPr>
        <p:txBody>
          <a:bodyPr/>
          <a:lstStyle/>
          <a:p>
            <a:pPr/>
          </a:p>
        </p:txBody>
      </p:sp>
      <p:sp>
        <p:nvSpPr>
          <p:cNvPr id="1091"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Version Control and Collaborative Coding Workflows</a:t>
            </a:r>
          </a:p>
          <a:p>
            <a:pPr marL="196596" indent="-196596" defTabSz="2096971">
              <a:spcBef>
                <a:spcPts val="3800"/>
              </a:spcBef>
              <a:buSzPct val="100000"/>
              <a:buAutoNum type="romanUcPeriod" startAt="1"/>
              <a:defRPr sz="4128"/>
            </a:pPr>
            <a:r>
              <a:t>  </a:t>
            </a:r>
            <a:r>
              <a:rPr b="1"/>
              <a:t>Practice: collaborative version control</a:t>
            </a:r>
          </a:p>
          <a:p>
            <a:pPr marL="196596" indent="-196596" defTabSz="2096971">
              <a:spcBef>
                <a:spcPts val="3800"/>
              </a:spcBef>
              <a:buSzPct val="100000"/>
              <a:buAutoNum type="romanUcPeriod" startAt="1"/>
              <a:defRPr sz="4128"/>
            </a:pPr>
            <a:r>
              <a:t> </a:t>
            </a:r>
            <a:r>
              <a:rPr b="1"/>
              <a:t>Bonus: project management boards, issues, milestones </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3" name="GitHub project management"/>
          <p:cNvSpPr txBox="1"/>
          <p:nvPr>
            <p:ph type="title"/>
          </p:nvPr>
        </p:nvSpPr>
        <p:spPr>
          <a:prstGeom prst="rect">
            <a:avLst/>
          </a:prstGeom>
        </p:spPr>
        <p:txBody>
          <a:bodyPr/>
          <a:lstStyle/>
          <a:p>
            <a:pPr/>
            <a:r>
              <a:t>GitHub project management</a:t>
            </a:r>
          </a:p>
        </p:txBody>
      </p:sp>
      <p:sp>
        <p:nvSpPr>
          <p:cNvPr id="1094" name="Projec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Projects</a:t>
            </a:r>
          </a:p>
        </p:txBody>
      </p:sp>
      <p:sp>
        <p:nvSpPr>
          <p:cNvPr id="1095" name="Projects are a nice way to keep track of your repo (or even many repos at once): what needs to be done, what is in progress, what has been done.…"/>
          <p:cNvSpPr txBox="1"/>
          <p:nvPr>
            <p:ph type="body" sz="half" idx="1"/>
          </p:nvPr>
        </p:nvSpPr>
        <p:spPr>
          <a:xfrm>
            <a:off x="1206500" y="3987363"/>
            <a:ext cx="9776511" cy="8256012"/>
          </a:xfrm>
          <a:prstGeom prst="rect">
            <a:avLst/>
          </a:prstGeom>
        </p:spPr>
        <p:txBody>
          <a:bodyPr/>
          <a:lstStyle/>
          <a:p>
            <a:pPr/>
            <a:r>
              <a:t>Projects are a nice way to keep track of your repo (or even many repos at once): what needs to be done, what is in progress, what has been done.</a:t>
            </a:r>
          </a:p>
          <a:p>
            <a:pPr/>
            <a:r>
              <a:t>I like “Boards” view, but super customizable</a:t>
            </a:r>
          </a:p>
          <a:p>
            <a:pPr/>
            <a:r>
              <a:t>You can customize the columns and add “issues” to each.</a:t>
            </a:r>
          </a:p>
        </p:txBody>
      </p:sp>
      <p:pic>
        <p:nvPicPr>
          <p:cNvPr id="1096" name="Screen Shot 2023-07-27 at 3.12.35 PM.png" descr="Screen Shot 2023-07-27 at 3.12.35 PM.png"/>
          <p:cNvPicPr>
            <a:picLocks noChangeAspect="1"/>
          </p:cNvPicPr>
          <p:nvPr/>
        </p:nvPicPr>
        <p:blipFill>
          <a:blip r:embed="rId2">
            <a:extLst/>
          </a:blip>
          <a:stretch>
            <a:fillRect/>
          </a:stretch>
        </p:blipFill>
        <p:spPr>
          <a:xfrm>
            <a:off x="11368797" y="3673402"/>
            <a:ext cx="12573001" cy="4889501"/>
          </a:xfrm>
          <a:prstGeom prst="rect">
            <a:avLst/>
          </a:prstGeom>
          <a:ln w="12700">
            <a:miter lim="400000"/>
          </a:ln>
        </p:spPr>
      </p:pic>
      <p:pic>
        <p:nvPicPr>
          <p:cNvPr id="1097" name="Screen Shot 2023-07-27 at 3.13.31 PM.png" descr="Screen Shot 2023-07-27 at 3.13.31 PM.png"/>
          <p:cNvPicPr>
            <a:picLocks noChangeAspect="1"/>
          </p:cNvPicPr>
          <p:nvPr/>
        </p:nvPicPr>
        <p:blipFill>
          <a:blip r:embed="rId3">
            <a:extLst/>
          </a:blip>
          <a:stretch>
            <a:fillRect/>
          </a:stretch>
        </p:blipFill>
        <p:spPr>
          <a:xfrm>
            <a:off x="11298947" y="9055562"/>
            <a:ext cx="12712701" cy="4318001"/>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GitHub project management"/>
          <p:cNvSpPr txBox="1"/>
          <p:nvPr>
            <p:ph type="title"/>
          </p:nvPr>
        </p:nvSpPr>
        <p:spPr>
          <a:prstGeom prst="rect">
            <a:avLst/>
          </a:prstGeom>
        </p:spPr>
        <p:txBody>
          <a:bodyPr/>
          <a:lstStyle/>
          <a:p>
            <a:pPr/>
            <a:r>
              <a:t>GitHub project management</a:t>
            </a:r>
          </a:p>
        </p:txBody>
      </p:sp>
      <p:sp>
        <p:nvSpPr>
          <p:cNvPr id="1100" name="Mileston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Milestones</a:t>
            </a:r>
          </a:p>
        </p:txBody>
      </p:sp>
      <p:sp>
        <p:nvSpPr>
          <p:cNvPr id="1101" name="Milestones are a way of grouping issues…"/>
          <p:cNvSpPr txBox="1"/>
          <p:nvPr>
            <p:ph type="body" sz="half" idx="1"/>
          </p:nvPr>
        </p:nvSpPr>
        <p:spPr>
          <a:xfrm>
            <a:off x="1206500" y="3987363"/>
            <a:ext cx="9776511" cy="8256012"/>
          </a:xfrm>
          <a:prstGeom prst="rect">
            <a:avLst/>
          </a:prstGeom>
        </p:spPr>
        <p:txBody>
          <a:bodyPr/>
          <a:lstStyle/>
          <a:p>
            <a:pPr/>
            <a:r>
              <a:t>Milestones are a way of grouping issues</a:t>
            </a:r>
          </a:p>
          <a:p>
            <a:pPr/>
            <a:r>
              <a:t>You can break problems down into multiple issues, then assign them to a milestone</a:t>
            </a:r>
          </a:p>
          <a:p>
            <a:pPr/>
            <a:r>
              <a:t>Milestones help you keep track of progress towards a larger objective</a:t>
            </a:r>
          </a:p>
        </p:txBody>
      </p:sp>
      <p:pic>
        <p:nvPicPr>
          <p:cNvPr id="1102" name="Screen Shot 2023-07-27 at 3.38.52 PM.png" descr="Screen Shot 2023-07-27 at 3.38.52 PM.png"/>
          <p:cNvPicPr>
            <a:picLocks noChangeAspect="1"/>
          </p:cNvPicPr>
          <p:nvPr/>
        </p:nvPicPr>
        <p:blipFill>
          <a:blip r:embed="rId2">
            <a:extLst/>
          </a:blip>
          <a:stretch>
            <a:fillRect/>
          </a:stretch>
        </p:blipFill>
        <p:spPr>
          <a:xfrm>
            <a:off x="11134849" y="2550731"/>
            <a:ext cx="12420601" cy="3860801"/>
          </a:xfrm>
          <a:prstGeom prst="rect">
            <a:avLst/>
          </a:prstGeom>
          <a:ln w="63500">
            <a:solidFill>
              <a:srgbClr val="FFFFFF"/>
            </a:solidFill>
            <a:miter lim="400000"/>
          </a:ln>
        </p:spPr>
      </p:pic>
      <p:pic>
        <p:nvPicPr>
          <p:cNvPr id="1103" name="Screen Shot 2023-07-27 at 3.39.59 PM.png" descr="Screen Shot 2023-07-27 at 3.39.59 PM.png"/>
          <p:cNvPicPr>
            <a:picLocks noChangeAspect="1"/>
          </p:cNvPicPr>
          <p:nvPr/>
        </p:nvPicPr>
        <p:blipFill>
          <a:blip r:embed="rId3">
            <a:extLst/>
          </a:blip>
          <a:stretch>
            <a:fillRect/>
          </a:stretch>
        </p:blipFill>
        <p:spPr>
          <a:xfrm>
            <a:off x="11249149" y="6576599"/>
            <a:ext cx="12192001" cy="6781801"/>
          </a:xfrm>
          <a:prstGeom prst="rect">
            <a:avLst/>
          </a:prstGeom>
          <a:ln w="63500">
            <a:solidFill>
              <a:srgbClr val="FFFFFF"/>
            </a:solidFill>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GitHub project management"/>
          <p:cNvSpPr txBox="1"/>
          <p:nvPr>
            <p:ph type="title"/>
          </p:nvPr>
        </p:nvSpPr>
        <p:spPr>
          <a:prstGeom prst="rect">
            <a:avLst/>
          </a:prstGeom>
        </p:spPr>
        <p:txBody>
          <a:bodyPr/>
          <a:lstStyle/>
          <a:p>
            <a:pPr/>
            <a:r>
              <a:t>GitHub project management</a:t>
            </a:r>
          </a:p>
        </p:txBody>
      </p:sp>
      <p:sp>
        <p:nvSpPr>
          <p:cNvPr id="1106" name="Advanced examples: Project Boar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Advanced examples: Project Boards</a:t>
            </a:r>
          </a:p>
        </p:txBody>
      </p:sp>
      <p:pic>
        <p:nvPicPr>
          <p:cNvPr id="1107" name="image001.png" descr="image001.png"/>
          <p:cNvPicPr>
            <a:picLocks noChangeAspect="1"/>
          </p:cNvPicPr>
          <p:nvPr/>
        </p:nvPicPr>
        <p:blipFill>
          <a:blip r:embed="rId2">
            <a:extLst/>
          </a:blip>
          <a:stretch>
            <a:fillRect/>
          </a:stretch>
        </p:blipFill>
        <p:spPr>
          <a:xfrm>
            <a:off x="2446379" y="3146569"/>
            <a:ext cx="19307216" cy="10321468"/>
          </a:xfrm>
          <a:prstGeom prst="rect">
            <a:avLst/>
          </a:prstGeom>
          <a:ln w="635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9" name="GitHub project management"/>
          <p:cNvSpPr txBox="1"/>
          <p:nvPr>
            <p:ph type="title"/>
          </p:nvPr>
        </p:nvSpPr>
        <p:spPr>
          <a:prstGeom prst="rect">
            <a:avLst/>
          </a:prstGeom>
        </p:spPr>
        <p:txBody>
          <a:bodyPr/>
          <a:lstStyle/>
          <a:p>
            <a:pPr/>
            <a:r>
              <a:t>GitHub project management</a:t>
            </a:r>
          </a:p>
        </p:txBody>
      </p:sp>
      <p:sp>
        <p:nvSpPr>
          <p:cNvPr id="1110" name="Quantifying your contribu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Quantifying your contributions</a:t>
            </a:r>
          </a:p>
        </p:txBody>
      </p:sp>
      <p:pic>
        <p:nvPicPr>
          <p:cNvPr id="1111" name="image003.png" descr="image003.png"/>
          <p:cNvPicPr>
            <a:picLocks noChangeAspect="1"/>
          </p:cNvPicPr>
          <p:nvPr/>
        </p:nvPicPr>
        <p:blipFill>
          <a:blip r:embed="rId2">
            <a:extLst/>
          </a:blip>
          <a:stretch>
            <a:fillRect/>
          </a:stretch>
        </p:blipFill>
        <p:spPr>
          <a:xfrm>
            <a:off x="965710" y="3230835"/>
            <a:ext cx="14680180" cy="4033657"/>
          </a:xfrm>
          <a:prstGeom prst="rect">
            <a:avLst/>
          </a:prstGeom>
          <a:ln w="63500">
            <a:solidFill>
              <a:srgbClr val="FFFFFF"/>
            </a:solidFill>
            <a:miter lim="400000"/>
          </a:ln>
          <a:effectLst>
            <a:reflection blurRad="0" stA="82330" stPos="0" endA="0" endPos="40000" dist="0" dir="5400000" fadeDir="5400000" sx="100000" sy="-100000" kx="0" ky="0" algn="bl" rotWithShape="0"/>
          </a:effectLst>
        </p:spPr>
      </p:pic>
      <p:pic>
        <p:nvPicPr>
          <p:cNvPr id="1112" name="image004.png" descr="image004.png"/>
          <p:cNvPicPr>
            <a:picLocks noChangeAspect="1"/>
          </p:cNvPicPr>
          <p:nvPr/>
        </p:nvPicPr>
        <p:blipFill>
          <a:blip r:embed="rId3">
            <a:extLst/>
          </a:blip>
          <a:stretch>
            <a:fillRect/>
          </a:stretch>
        </p:blipFill>
        <p:spPr>
          <a:xfrm>
            <a:off x="10988978" y="5087209"/>
            <a:ext cx="11924993" cy="8212198"/>
          </a:xfrm>
          <a:prstGeom prst="rect">
            <a:avLst/>
          </a:prstGeom>
          <a:ln w="635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Introduce yourself"/>
          <p:cNvSpPr txBox="1"/>
          <p:nvPr>
            <p:ph type="title"/>
          </p:nvPr>
        </p:nvSpPr>
        <p:spPr>
          <a:prstGeom prst="rect">
            <a:avLst/>
          </a:prstGeom>
        </p:spPr>
        <p:txBody>
          <a:bodyPr/>
          <a:lstStyle/>
          <a:p>
            <a:pPr/>
            <a:r>
              <a:t>Introduce yourself</a:t>
            </a:r>
          </a:p>
        </p:txBody>
      </p:sp>
      <p:sp>
        <p:nvSpPr>
          <p:cNvPr id="185" name="~30 seconds ea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~30 seconds each</a:t>
            </a:r>
          </a:p>
        </p:txBody>
      </p:sp>
      <p:sp>
        <p:nvSpPr>
          <p:cNvPr id="186" name="Name…"/>
          <p:cNvSpPr txBox="1"/>
          <p:nvPr>
            <p:ph type="body" idx="1"/>
          </p:nvPr>
        </p:nvSpPr>
        <p:spPr>
          <a:prstGeom prst="rect">
            <a:avLst/>
          </a:prstGeom>
        </p:spPr>
        <p:txBody>
          <a:bodyPr/>
          <a:lstStyle/>
          <a:p>
            <a:pPr/>
            <a:r>
              <a:t>Name</a:t>
            </a:r>
          </a:p>
          <a:p>
            <a:pPr/>
            <a:r>
              <a:t>Affiliation/what you do</a:t>
            </a:r>
          </a:p>
          <a:p>
            <a:pPr/>
            <a:r>
              <a:t>Why you chose this module</a:t>
            </a:r>
          </a:p>
          <a:p>
            <a:pPr/>
            <a:r>
              <a:t>What is your most frequently used emoji?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Credits and additional info"/>
          <p:cNvSpPr txBox="1"/>
          <p:nvPr>
            <p:ph type="title"/>
          </p:nvPr>
        </p:nvSpPr>
        <p:spPr>
          <a:prstGeom prst="rect">
            <a:avLst/>
          </a:prstGeom>
        </p:spPr>
        <p:txBody>
          <a:bodyPr/>
          <a:lstStyle/>
          <a:p>
            <a:pPr/>
            <a:r>
              <a:t>Credits and additional info</a:t>
            </a:r>
          </a:p>
        </p:txBody>
      </p:sp>
      <p:sp>
        <p:nvSpPr>
          <p:cNvPr id="1115" name="Slide Subtitle"/>
          <p:cNvSpPr txBox="1"/>
          <p:nvPr>
            <p:ph type="body" idx="21"/>
          </p:nvPr>
        </p:nvSpPr>
        <p:spPr>
          <a:prstGeom prst="rect">
            <a:avLst/>
          </a:prstGeom>
        </p:spPr>
        <p:txBody>
          <a:bodyPr/>
          <a:lstStyle/>
          <a:p>
            <a:pPr/>
          </a:p>
        </p:txBody>
      </p:sp>
      <p:sp>
        <p:nvSpPr>
          <p:cNvPr id="1116" name="Happy Git with R: https://happygitwithr.com/ (you may notice we followed this very closely!)…"/>
          <p:cNvSpPr txBox="1"/>
          <p:nvPr>
            <p:ph type="body" idx="1"/>
          </p:nvPr>
        </p:nvSpPr>
        <p:spPr>
          <a:prstGeom prst="rect">
            <a:avLst/>
          </a:prstGeom>
        </p:spPr>
        <p:txBody>
          <a:bodyPr/>
          <a:lstStyle/>
          <a:p>
            <a:pPr/>
            <a:r>
              <a:t>Happy Git with R: </a:t>
            </a:r>
            <a:r>
              <a:rPr u="sng">
                <a:hlinkClick r:id="rId2" invalidUrl="" action="" tgtFrame="" tooltip="" history="1" highlightClick="0" endSnd="0"/>
              </a:rPr>
              <a:t>https://happygitwithr.com/</a:t>
            </a:r>
            <a:r>
              <a:t> (you may notice we followed this very closely!)</a:t>
            </a:r>
          </a:p>
          <a:p>
            <a:pPr/>
            <a:r>
              <a:t>Posit Version control: </a:t>
            </a:r>
            <a:r>
              <a:rPr u="sng">
                <a:hlinkClick r:id="rId3" invalidUrl="" action="" tgtFrame="" tooltip="" history="1" highlightClick="0" endSnd="0"/>
              </a:rPr>
              <a:t>https://support.posit.co/hc/en-us/articles/200532077</a:t>
            </a:r>
          </a:p>
          <a:p>
            <a:pPr/>
            <a:r>
              <a:t>Configuring R/GitHub: </a:t>
            </a:r>
            <a:r>
              <a:rPr u="sng">
                <a:hlinkClick r:id="rId4" invalidUrl="" action="" tgtFrame="" tooltip="" history="1" highlightClick="0" endSnd="0"/>
              </a:rPr>
              <a:t>https://gist.github.com/z3tt/3dab3535007acf108391649766409421</a:t>
            </a:r>
          </a:p>
          <a:p>
            <a:pPr/>
            <a:r>
              <a:t>Data Carpentries Workshops: https://datacarpentry.org/</a:t>
            </a:r>
          </a:p>
          <a:p>
            <a:pPr/>
            <a:r>
              <a:t>Various amounts of googling!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Course Outline"/>
          <p:cNvSpPr txBox="1"/>
          <p:nvPr>
            <p:ph type="title"/>
          </p:nvPr>
        </p:nvSpPr>
        <p:spPr>
          <a:prstGeom prst="rect">
            <a:avLst/>
          </a:prstGeom>
        </p:spPr>
        <p:txBody>
          <a:bodyPr/>
          <a:lstStyle/>
          <a:p>
            <a:pPr/>
            <a:r>
              <a:t>Course Outline</a:t>
            </a:r>
          </a:p>
        </p:txBody>
      </p:sp>
      <p:sp>
        <p:nvSpPr>
          <p:cNvPr id="189" name="Slide Subtitle"/>
          <p:cNvSpPr txBox="1"/>
          <p:nvPr>
            <p:ph type="body" idx="21"/>
          </p:nvPr>
        </p:nvSpPr>
        <p:spPr>
          <a:prstGeom prst="rect">
            <a:avLst/>
          </a:prstGeom>
        </p:spPr>
        <p:txBody>
          <a:bodyPr/>
          <a:lstStyle/>
          <a:p>
            <a:pPr/>
          </a:p>
        </p:txBody>
      </p:sp>
      <p:sp>
        <p:nvSpPr>
          <p:cNvPr id="190"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a:t>
            </a:r>
            <a:r>
              <a:rPr b="1"/>
              <a:t>Concepts of version control and collaborative coding</a:t>
            </a:r>
          </a:p>
          <a:p>
            <a:pPr marL="198881" indent="-198881" defTabSz="2121354">
              <a:spcBef>
                <a:spcPts val="3900"/>
              </a:spcBef>
              <a:buSzPct val="100000"/>
              <a:buAutoNum type="romanUcPeriod" startAt="1"/>
              <a:defRPr sz="4176"/>
            </a:pPr>
            <a:r>
              <a:t>   Sign up for a GitHub account</a:t>
            </a:r>
          </a:p>
          <a:p>
            <a:pPr marL="198881" indent="-198881" defTabSz="2121354">
              <a:spcBef>
                <a:spcPts val="3900"/>
              </a:spcBef>
              <a:buSzPct val="100000"/>
              <a:buAutoNum type="romanUcPeriod" startAt="1"/>
              <a:defRPr sz="4176"/>
            </a:pPr>
            <a:r>
              <a:t>   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